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439" r:id="rId2"/>
    <p:sldId id="423" r:id="rId3"/>
    <p:sldId id="422" r:id="rId4"/>
    <p:sldId id="447" r:id="rId5"/>
    <p:sldId id="448" r:id="rId6"/>
    <p:sldId id="440" r:id="rId7"/>
    <p:sldId id="458" r:id="rId8"/>
    <p:sldId id="451" r:id="rId9"/>
    <p:sldId id="452" r:id="rId10"/>
    <p:sldId id="455" r:id="rId11"/>
    <p:sldId id="456" r:id="rId12"/>
    <p:sldId id="457" r:id="rId13"/>
    <p:sldId id="453" r:id="rId14"/>
    <p:sldId id="459" r:id="rId15"/>
    <p:sldId id="449" r:id="rId16"/>
  </p:sldIdLst>
  <p:sldSz cx="12192000" cy="6858000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38150" indent="190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877888" indent="365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17625" indent="539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757363" indent="714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1663" userDrawn="1">
          <p15:clr>
            <a:srgbClr val="A4A3A4"/>
          </p15:clr>
        </p15:guide>
        <p15:guide id="3" orient="horz" pos="3657">
          <p15:clr>
            <a:srgbClr val="A4A3A4"/>
          </p15:clr>
        </p15:guide>
        <p15:guide id="4" pos="148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orient="horz" pos="1570">
          <p15:clr>
            <a:srgbClr val="A4A3A4"/>
          </p15:clr>
        </p15:guide>
        <p15:guide id="7" pos="3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3B"/>
    <a:srgbClr val="19502E"/>
    <a:srgbClr val="A6CE39"/>
    <a:srgbClr val="4B7553"/>
    <a:srgbClr val="D8E0CD"/>
    <a:srgbClr val="80A827"/>
    <a:srgbClr val="7CA421"/>
    <a:srgbClr val="94AB66"/>
    <a:srgbClr val="FFD105"/>
    <a:srgbClr val="F0B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1" autoAdjust="0"/>
  </p:normalViewPr>
  <p:slideViewPr>
    <p:cSldViewPr>
      <p:cViewPr varScale="1">
        <p:scale>
          <a:sx n="64" d="100"/>
          <a:sy n="64" d="100"/>
        </p:scale>
        <p:origin x="84" y="174"/>
      </p:cViewPr>
      <p:guideLst>
        <p:guide orient="horz" pos="2478"/>
        <p:guide pos="1663"/>
        <p:guide orient="horz" pos="3657"/>
        <p:guide pos="1481"/>
        <p:guide orient="horz" pos="4110"/>
        <p:guide orient="horz" pos="1570"/>
        <p:guide pos="3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92"/>
          </a:xfrm>
          <a:prstGeom prst="rect">
            <a:avLst/>
          </a:prstGeom>
        </p:spPr>
        <p:txBody>
          <a:bodyPr vert="horz" lIns="91107" tIns="45554" rIns="91107" bIns="45554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492"/>
          </a:xfrm>
          <a:prstGeom prst="rect">
            <a:avLst/>
          </a:prstGeom>
        </p:spPr>
        <p:txBody>
          <a:bodyPr vert="horz" lIns="91107" tIns="45554" rIns="91107" bIns="45554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9295956-5B59-4A14-A67C-DDED4B972704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07" tIns="45554" rIns="91107" bIns="45554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5867"/>
            <a:ext cx="5438775" cy="4468420"/>
          </a:xfrm>
          <a:prstGeom prst="rect">
            <a:avLst/>
          </a:prstGeom>
        </p:spPr>
        <p:txBody>
          <a:bodyPr vert="horz" lIns="91107" tIns="45554" rIns="91107" bIns="4555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137"/>
            <a:ext cx="2946400" cy="496491"/>
          </a:xfrm>
          <a:prstGeom prst="rect">
            <a:avLst/>
          </a:prstGeom>
        </p:spPr>
        <p:txBody>
          <a:bodyPr vert="horz" lIns="91107" tIns="45554" rIns="91107" bIns="45554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137"/>
            <a:ext cx="2946400" cy="496491"/>
          </a:xfrm>
          <a:prstGeom prst="rect">
            <a:avLst/>
          </a:prstGeom>
        </p:spPr>
        <p:txBody>
          <a:bodyPr vert="horz" wrap="square" lIns="91107" tIns="45554" rIns="91107" bIns="4555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1B9E4B-B2BD-4774-B7F3-22DCC33D78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831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8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7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76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5736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8F2B1-34B8-45B6-8A67-8C7ECC6629D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3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119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78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470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63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226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1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14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1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1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14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122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82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8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7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7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6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BDD05-B660-4AA5-9DD7-60B90C4F4D1D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B9E8-7EFB-4344-98B2-C680EF117E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800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7F81-00AF-47BC-AFBE-CE749A9D9DB2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9583-6F9C-49CC-9751-91FA313A86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124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54D8-D37E-47A9-86DA-3C7CECA2761F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F6C19-52D9-448C-9202-94EC0F7A55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6396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970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11708947" y="6515252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 defTabSz="1218082" fontAlgn="base">
              <a:spcBef>
                <a:spcPct val="0"/>
              </a:spcBef>
              <a:spcAft>
                <a:spcPct val="0"/>
              </a:spcAft>
              <a:defRPr/>
            </a:pPr>
            <a:fld id="{42C328C1-A84F-4A39-A664-DBA00541A8C6}" type="slidenum">
              <a:rPr lang="en-US" sz="1217" smtClean="0">
                <a:solidFill>
                  <a:srgbClr val="FFFFFF">
                    <a:lumMod val="50000"/>
                  </a:srgbClr>
                </a:solidFill>
                <a:cs typeface="Arial"/>
              </a:rPr>
              <a:pPr algn="ctr" defTabSz="121808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17" dirty="0">
              <a:solidFill>
                <a:srgbClr val="FFFFFF">
                  <a:lumMod val="50000"/>
                </a:srgb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7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5227-5F6E-416C-A30E-CE75179CD3FD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B1D7-0F8B-42AC-8307-BB8C7F672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668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95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79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187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83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79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375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771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16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F626A-FE71-4179-99A0-F0758A41366E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53C1-EC5B-4255-BD34-7D061BF01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913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1A2DF-C3B8-415B-A0B2-337A9CDF7E46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73B91-465E-41C1-B3FB-8BF026197A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8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587" indent="0">
              <a:buNone/>
              <a:defRPr sz="1900" b="1"/>
            </a:lvl2pPr>
            <a:lvl3pPr marL="879174" indent="0">
              <a:buNone/>
              <a:defRPr sz="1700" b="1"/>
            </a:lvl3pPr>
            <a:lvl4pPr marL="1318761" indent="0">
              <a:buNone/>
              <a:defRPr sz="1600" b="1"/>
            </a:lvl4pPr>
            <a:lvl5pPr marL="1758347" indent="0">
              <a:buNone/>
              <a:defRPr sz="1600" b="1"/>
            </a:lvl5pPr>
            <a:lvl6pPr marL="2197934" indent="0">
              <a:buNone/>
              <a:defRPr sz="1600" b="1"/>
            </a:lvl6pPr>
            <a:lvl7pPr marL="2637521" indent="0">
              <a:buNone/>
              <a:defRPr sz="1600" b="1"/>
            </a:lvl7pPr>
            <a:lvl8pPr marL="3077108" indent="0">
              <a:buNone/>
              <a:defRPr sz="1600" b="1"/>
            </a:lvl8pPr>
            <a:lvl9pPr marL="35166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7"/>
            <a:ext cx="5389034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587" indent="0">
              <a:buNone/>
              <a:defRPr sz="1900" b="1"/>
            </a:lvl2pPr>
            <a:lvl3pPr marL="879174" indent="0">
              <a:buNone/>
              <a:defRPr sz="1700" b="1"/>
            </a:lvl3pPr>
            <a:lvl4pPr marL="1318761" indent="0">
              <a:buNone/>
              <a:defRPr sz="1600" b="1"/>
            </a:lvl4pPr>
            <a:lvl5pPr marL="1758347" indent="0">
              <a:buNone/>
              <a:defRPr sz="1600" b="1"/>
            </a:lvl5pPr>
            <a:lvl6pPr marL="2197934" indent="0">
              <a:buNone/>
              <a:defRPr sz="1600" b="1"/>
            </a:lvl6pPr>
            <a:lvl7pPr marL="2637521" indent="0">
              <a:buNone/>
              <a:defRPr sz="1600" b="1"/>
            </a:lvl7pPr>
            <a:lvl8pPr marL="3077108" indent="0">
              <a:buNone/>
              <a:defRPr sz="1600" b="1"/>
            </a:lvl8pPr>
            <a:lvl9pPr marL="35166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4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7AD27-959B-45D5-8F1C-F87575CF794D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3EA9-A88C-495B-B91E-CB23C4E708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32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B4204-7C11-4EBE-A466-28D4D3F4084F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CD37C-68FD-4C40-A1EE-70D3E8A810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347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4912E-59BD-40D6-8CA9-48FA7028D89B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F65B8-B6BB-460C-8D38-CE231FAABB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52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4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8" y="273058"/>
            <a:ext cx="6815666" cy="5853113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39587" indent="0">
              <a:buNone/>
              <a:defRPr sz="1100"/>
            </a:lvl2pPr>
            <a:lvl3pPr marL="879174" indent="0">
              <a:buNone/>
              <a:defRPr sz="1000"/>
            </a:lvl3pPr>
            <a:lvl4pPr marL="1318761" indent="0">
              <a:buNone/>
              <a:defRPr sz="900"/>
            </a:lvl4pPr>
            <a:lvl5pPr marL="1758347" indent="0">
              <a:buNone/>
              <a:defRPr sz="900"/>
            </a:lvl5pPr>
            <a:lvl6pPr marL="2197934" indent="0">
              <a:buNone/>
              <a:defRPr sz="900"/>
            </a:lvl6pPr>
            <a:lvl7pPr marL="2637521" indent="0">
              <a:buNone/>
              <a:defRPr sz="900"/>
            </a:lvl7pPr>
            <a:lvl8pPr marL="3077108" indent="0">
              <a:buNone/>
              <a:defRPr sz="900"/>
            </a:lvl8pPr>
            <a:lvl9pPr marL="35166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52EBD-0511-4D66-8581-3218D1E6590B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2852-FE35-4D3A-9B3A-C0CE482C7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0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39587" indent="0">
              <a:buNone/>
              <a:defRPr sz="2700"/>
            </a:lvl2pPr>
            <a:lvl3pPr marL="879174" indent="0">
              <a:buNone/>
              <a:defRPr sz="2300"/>
            </a:lvl3pPr>
            <a:lvl4pPr marL="1318761" indent="0">
              <a:buNone/>
              <a:defRPr sz="1900"/>
            </a:lvl4pPr>
            <a:lvl5pPr marL="1758347" indent="0">
              <a:buNone/>
              <a:defRPr sz="1900"/>
            </a:lvl5pPr>
            <a:lvl6pPr marL="2197934" indent="0">
              <a:buNone/>
              <a:defRPr sz="1900"/>
            </a:lvl6pPr>
            <a:lvl7pPr marL="2637521" indent="0">
              <a:buNone/>
              <a:defRPr sz="1900"/>
            </a:lvl7pPr>
            <a:lvl8pPr marL="3077108" indent="0">
              <a:buNone/>
              <a:defRPr sz="1900"/>
            </a:lvl8pPr>
            <a:lvl9pPr marL="3516695" indent="0">
              <a:buNone/>
              <a:defRPr sz="19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39587" indent="0">
              <a:buNone/>
              <a:defRPr sz="1100"/>
            </a:lvl2pPr>
            <a:lvl3pPr marL="879174" indent="0">
              <a:buNone/>
              <a:defRPr sz="1000"/>
            </a:lvl3pPr>
            <a:lvl4pPr marL="1318761" indent="0">
              <a:buNone/>
              <a:defRPr sz="900"/>
            </a:lvl4pPr>
            <a:lvl5pPr marL="1758347" indent="0">
              <a:buNone/>
              <a:defRPr sz="900"/>
            </a:lvl5pPr>
            <a:lvl6pPr marL="2197934" indent="0">
              <a:buNone/>
              <a:defRPr sz="900"/>
            </a:lvl6pPr>
            <a:lvl7pPr marL="2637521" indent="0">
              <a:buNone/>
              <a:defRPr sz="900"/>
            </a:lvl7pPr>
            <a:lvl8pPr marL="3077108" indent="0">
              <a:buNone/>
              <a:defRPr sz="900"/>
            </a:lvl8pPr>
            <a:lvl9pPr marL="35166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FD86-5B36-487C-8D70-A7CC6EBC07F1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635C-4E5A-4084-8E77-48222C0060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09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15" tIns="43958" rIns="87915" bIns="43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15" tIns="43958" rIns="87915" bIns="4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87915" tIns="43958" rIns="87915" bIns="4395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FE8972-F35A-4ED3-BDE6-07DF1661D5E1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87915" tIns="43958" rIns="87915" bIns="4395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87915" tIns="43958" rIns="87915" bIns="4395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92CBA1-13A7-4CA4-BA14-1A06B534E9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5pPr>
      <a:lvl6pPr marL="439587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6pPr>
      <a:lvl7pPr marL="879174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7pPr>
      <a:lvl8pPr marL="1318761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8pPr>
      <a:lvl9pPr marL="1758347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8621" indent="-3286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12805" indent="-27464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577" indent="-2190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38327" indent="-2190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8074" indent="-2190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728" indent="-219793" algn="l" defTabSz="879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315" indent="-219793" algn="l" defTabSz="879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902" indent="-219793" algn="l" defTabSz="879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488" indent="-219793" algn="l" defTabSz="879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87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74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61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47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934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521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08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95" algn="l" defTabSz="87917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hyperlink" Target="http://www.&#1078;&#1082;&#1085;&#1077;&#1074;&#1072;&#1089;&#1080;&#1090;&#1080;.&#1088;&#1092;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www.nevskij-fort.r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://www.isk-vita.ru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://www.sevgorod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&#1084;&#1077;&#1076;&#1077;&#1084;.&#1088;&#1092;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www.kvsspb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www.forward-development.vip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agalatovo.r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www.84visot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716" y="2204864"/>
            <a:ext cx="5051212" cy="2400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defTabSz="457200" eaLnBrk="1" latinLnBrk="0" hangingPunct="1">
              <a:buNone/>
              <a:defRPr sz="3000" b="0" u="sng" spc="10">
                <a:solidFill>
                  <a:srgbClr val="35663B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2400" b="1" u="none" dirty="0" smtClean="0"/>
              <a:t>НЕДВИЖИМОСТЬ</a:t>
            </a:r>
            <a:endParaRPr lang="ru-RU" sz="2400" b="1" u="none" dirty="0"/>
          </a:p>
          <a:p>
            <a:r>
              <a:rPr lang="ru-RU" sz="2400" b="1" u="none" dirty="0"/>
              <a:t>В </a:t>
            </a:r>
            <a:r>
              <a:rPr lang="ru-RU" sz="2400" b="1" u="none" dirty="0" smtClean="0"/>
              <a:t>ЛЕНИНГРАДСКОЙ </a:t>
            </a:r>
            <a:r>
              <a:rPr lang="ru-RU" sz="2400" b="1" u="none" dirty="0"/>
              <a:t>ОБЛАСТИ</a:t>
            </a:r>
            <a:r>
              <a:rPr lang="ru-RU" sz="2400" u="none" dirty="0"/>
              <a:t> по программе сельская ипотека под 2,7% годовых</a:t>
            </a:r>
          </a:p>
        </p:txBody>
      </p:sp>
      <p:pic>
        <p:nvPicPr>
          <p:cNvPr id="5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" y="6021288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konkurs.sprgsu.ru/images/LSP2020/regioni/Leningrad_ob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09" y="1700808"/>
            <a:ext cx="6849855" cy="33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Кировск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( 40 км от КАД) </a:t>
            </a:r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endParaRPr lang="en-US" sz="30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032104" y="250723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ООО СК Нева Сити,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www.</a:t>
            </a:r>
            <a:r>
              <a:rPr lang="ru-RU" sz="2000" spc="1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жкневасити.рф</a:t>
            </a:r>
            <a:r>
              <a:rPr lang="ru-RU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 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:\Users\Kostina-YuA\Desktop\%D0%BA%D0%B0%D1%80%D1%82%D0%B8%D0%BD%D0%BA%D0%B8 %D0%BF%D0%BE %D1%81%D0%B5%D0%BB%D1%83\%D0%B4%D1%83%D0%B1%D1%80%D0%BE%D0%B2%D0%BA%D0%B0 %D0%BD%D0%B0 %D0%BD%D0%B5%D0%B2%D0%B5\1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Вид сверху нового ЖК Нева Сити в Кировске Ленинградской обла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02" y="1695227"/>
            <a:ext cx="5371083" cy="21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2" descr="data:image/png;base64,iVBORw0KGgoAAAANSUhEUgAABBUAAACWCAYAAACB6rBiAAAME0lEQVR4Xu3YoREAAAgDMbr/0uzwOviaHOp3jgABAgQIECBAgAABAgQIECAQBBY2JgQIECBAgAABAgQIECBAgACBExU8AQ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B488wCX0tB1W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https://kirovsk.naydidom.com/nb-images/partner_814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187654"/>
            <a:ext cx="2857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Вид сверху на город Кировск и реку Нева в Ленинградской област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62" y="3885485"/>
            <a:ext cx="6120680" cy="24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55642" y="6314484"/>
            <a:ext cx="324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5663B"/>
                </a:solidFill>
              </a:rPr>
              <a:t>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Цена за 1 м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 от 70 000 руб.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          </a:t>
            </a:r>
            <a:endParaRPr lang="ru-RU" dirty="0">
              <a:solidFill>
                <a:srgbClr val="35663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Дубровка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( 30 км от КАД)</a:t>
            </a:r>
            <a:endParaRPr lang="en-US" sz="28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032104" y="250723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ООО Невский Форт,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www.nevskij-fort.ru</a:t>
            </a:r>
            <a:r>
              <a:rPr lang="ru-RU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:\Users\Kostina-YuA\Desktop\%D0%BA%D0%B0%D1%80%D1%82%D0%B8%D0%BD%D0%BA%D0%B8 %D0%BF%D0%BE %D1%81%D0%B5%D0%BB%D1%83\%D0%B4%D1%83%D0%B1%D1%80%D0%BE%D0%B2%D0%BA%D0%B0 %D0%BD%D0%B0 %D0%BD%D0%B5%D0%B2%D0%B5\1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static.tildacdn.com/tild6130-6262-4131-a164-336332313566/6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70" y="3645024"/>
            <a:ext cx="4735614" cy="287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tildacdn.com/tild3433-6439-4630-b934-626238626661/7rrJl1Q13u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67" y="3714729"/>
            <a:ext cx="4662008" cy="273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vatars.mds.yandex.net/i?id=2a00000175b587a6308d9552b78642954c1e-1633790-fast-image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69" y="1555265"/>
            <a:ext cx="4874583" cy="19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u21.plpstatic.ru/e7ac43090e2c41cd691a0396f23bd298/b5b315cb51090cc6b6e679eb7f0e85f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69" y="1555265"/>
            <a:ext cx="4054906" cy="19614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400256" y="645061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pc="10" dirty="0">
                <a:solidFill>
                  <a:srgbClr val="35663B"/>
                </a:solidFill>
                <a:latin typeface="Arial" panose="020B0604020202020204" pitchFamily="34" charset="0"/>
              </a:rPr>
              <a:t>Цена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за 1 м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от 62 000 руб. 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          </a:t>
            </a:r>
            <a:endParaRPr lang="ru-RU" dirty="0">
              <a:solidFill>
                <a:srgbClr val="35663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8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Федоровское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( 50 км от КАД) </a:t>
            </a:r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endParaRPr lang="en-US" sz="30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ООО Альтера,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http://www.isk-vita.ru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:\Users\Kostina-YuA\Desktop\%D0%BA%D0%B0%D1%80%D1%82%D0%B8%D0%BD%D0%BA%D0%B8 %D0%BF%D0%BE %D1%81%D0%B5%D0%BB%D1%83\%D0%B4%D1%83%D0%B1%D1%80%D0%BE%D0%B2%D0%BA%D0%B0 %D0%BD%D0%B0 %D0%BD%D0%B5%D0%B2%D0%B5\1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2" descr="data:image/png;base64,iVBORw0KGgoAAAANSUhEUgAABBUAAACWCAYAAACB6rBiAAAME0lEQVR4Xu3YoREAAAgDMbr/0uzwOviaHOp3jgABAgQIECBAgAABAgQIECAQBBY2JgQIECBAgAABAgQIECBAgACBExU8AQ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B488wCX0tB1W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Подобрать квартиру в ЖК Федоровско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02" y="1801118"/>
            <a:ext cx="4404400" cy="19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ЖК Федоровское. План застрой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6" y="3933056"/>
            <a:ext cx="4404400" cy="21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sk-vita.ru/plans-fedor/10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02" y="3933057"/>
            <a:ext cx="422901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m0-tub-ru.yandex.net/i?id=30f8738d226467d266fc058f869850e9&amp;ref=rim&amp;n=33&amp;w=480&amp;h=1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8" y="1801118"/>
            <a:ext cx="480607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7218" y="630932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10" dirty="0">
                <a:solidFill>
                  <a:srgbClr val="35663B"/>
                </a:solidFill>
                <a:latin typeface="Arial" panose="020B0604020202020204" pitchFamily="34" charset="0"/>
              </a:rPr>
              <a:t>Цена</a:t>
            </a:r>
            <a:r>
              <a:rPr lang="ru-RU" dirty="0" smtClean="0">
                <a:solidFill>
                  <a:srgbClr val="35663B"/>
                </a:solidFill>
              </a:rPr>
              <a:t> за 1 м</a:t>
            </a:r>
            <a:r>
              <a:rPr lang="ru-RU" baseline="30000" dirty="0" smtClean="0">
                <a:solidFill>
                  <a:srgbClr val="35663B"/>
                </a:solidFill>
              </a:rPr>
              <a:t>2</a:t>
            </a:r>
            <a:r>
              <a:rPr lang="ru-RU" dirty="0" smtClean="0">
                <a:solidFill>
                  <a:srgbClr val="35663B"/>
                </a:solidFill>
              </a:rPr>
              <a:t> от 60 000 руб.</a:t>
            </a:r>
            <a:r>
              <a:rPr lang="ru-RU" baseline="30000" dirty="0" smtClean="0">
                <a:solidFill>
                  <a:srgbClr val="35663B"/>
                </a:solidFill>
              </a:rPr>
              <a:t> </a:t>
            </a:r>
            <a:endParaRPr lang="ru-RU" dirty="0">
              <a:solidFill>
                <a:srgbClr val="3566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err="1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Мистолово</a:t>
            </a:r>
            <a:r>
              <a:rPr lang="en-US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( 5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км от КАД) </a:t>
            </a:r>
            <a:endParaRPr lang="en-US" sz="28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001218" y="29941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032104" y="250723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09282" y="1053251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БИЗНЕС-КЛАСС.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Группа </a:t>
            </a:r>
            <a:r>
              <a:rPr lang="ru-RU" sz="2000" spc="10" dirty="0">
                <a:solidFill>
                  <a:srgbClr val="35663B"/>
                </a:solidFill>
                <a:latin typeface="Arial" panose="020B0604020202020204" pitchFamily="34" charset="0"/>
              </a:rPr>
              <a:t>компаний </a:t>
            </a:r>
            <a:r>
              <a:rPr lang="en-US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RBI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www.sevgorod.ru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Рисунок 18" descr="C:\Users\zhudin-pi\Downloads\dji_02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51" y="1563215"/>
            <a:ext cx="3461842" cy="239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C:\Users\zhudin-pi\Downloads\b14f7066febb521588ae169f68254dba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98" y="4044923"/>
            <a:ext cx="3512870" cy="216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zhudin-pi\Downloads\bb292deccfa0212d58448b185ed48c06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98" y="3987740"/>
            <a:ext cx="4958292" cy="230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483" y="1649566"/>
            <a:ext cx="3908356" cy="1715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8899" y="6430768"/>
            <a:ext cx="409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10" dirty="0">
                <a:solidFill>
                  <a:srgbClr val="35663B"/>
                </a:solidFill>
                <a:latin typeface="Arial" panose="020B0604020202020204" pitchFamily="34" charset="0"/>
              </a:rPr>
              <a:t>Цена за 1 </a:t>
            </a:r>
            <a:r>
              <a:rPr lang="ru-RU" dirty="0">
                <a:solidFill>
                  <a:srgbClr val="35663B"/>
                </a:solidFill>
                <a:latin typeface="Arial" panose="020B0604020202020204" pitchFamily="34" charset="0"/>
              </a:rPr>
              <a:t>м</a:t>
            </a:r>
            <a:r>
              <a:rPr lang="ru-RU" baseline="30000" dirty="0">
                <a:solidFill>
                  <a:srgbClr val="35663B"/>
                </a:solidFill>
                <a:latin typeface="Arial" panose="020B0604020202020204" pitchFamily="34" charset="0"/>
              </a:rPr>
              <a:t>2</a:t>
            </a:r>
            <a:r>
              <a:rPr lang="ru-RU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от 118 </a:t>
            </a:r>
            <a:r>
              <a:rPr lang="ru-RU" spc="10" dirty="0">
                <a:solidFill>
                  <a:srgbClr val="35663B"/>
                </a:solidFill>
                <a:latin typeface="Arial" panose="020B0604020202020204" pitchFamily="34" charset="0"/>
              </a:rPr>
              <a:t>000 руб.       </a:t>
            </a:r>
          </a:p>
        </p:txBody>
      </p:sp>
    </p:spTree>
    <p:extLst>
      <p:ext uri="{BB962C8B-B14F-4D97-AF65-F5344CB8AC3E}">
        <p14:creationId xmlns:p14="http://schemas.microsoft.com/office/powerpoint/2010/main" val="31800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err="1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Щеглово</a:t>
            </a:r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км от КАД) </a:t>
            </a:r>
            <a:endParaRPr lang="en-US" sz="28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001218" y="29941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032104" y="250723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Группа </a:t>
            </a:r>
            <a:r>
              <a:rPr lang="ru-RU" sz="2000" spc="10" dirty="0">
                <a:solidFill>
                  <a:srgbClr val="35663B"/>
                </a:solidFill>
                <a:latin typeface="Arial" panose="020B0604020202020204" pitchFamily="34" charset="0"/>
              </a:rPr>
              <a:t>компаний 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Алгоритм </a:t>
            </a:r>
            <a:r>
              <a:rPr lang="ru-RU" sz="2000" spc="10" dirty="0" err="1" smtClean="0">
                <a:solidFill>
                  <a:srgbClr val="35663B"/>
                </a:solidFill>
                <a:latin typeface="Arial" panose="020B0604020202020204" pitchFamily="34" charset="0"/>
              </a:rPr>
              <a:t>Девелопмент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, 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сайт: </a:t>
            </a:r>
            <a:r>
              <a:rPr lang="en-US" sz="2000" spc="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https://</a:t>
            </a:r>
            <a:r>
              <a:rPr lang="ru-RU" sz="2000" spc="1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медем.рф</a:t>
            </a:r>
            <a:r>
              <a:rPr lang="ru-RU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 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58010" y="6394742"/>
            <a:ext cx="348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5663B"/>
                </a:solidFill>
              </a:rPr>
              <a:t>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Цена за 1 м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2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от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71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000 руб.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35663B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281" y="1864456"/>
            <a:ext cx="3446146" cy="1285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183" y="3952981"/>
            <a:ext cx="3342598" cy="23535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5" y="3917258"/>
            <a:ext cx="4424317" cy="23893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1689" y="1568337"/>
            <a:ext cx="3821309" cy="223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85" y="1839912"/>
            <a:ext cx="6048167" cy="4064745"/>
          </a:xfrm>
          <a:custGeom>
            <a:avLst/>
            <a:gdLst/>
            <a:ahLst/>
            <a:cxnLst/>
            <a:rect l="l" t="t" r="r" b="b"/>
            <a:pathLst>
              <a:path w="4641215" h="1467485">
                <a:moveTo>
                  <a:pt x="4640872" y="1467053"/>
                </a:moveTo>
                <a:lnTo>
                  <a:pt x="4640872" y="0"/>
                </a:lnTo>
                <a:lnTo>
                  <a:pt x="0" y="0"/>
                </a:lnTo>
                <a:lnTo>
                  <a:pt x="0" y="1467053"/>
                </a:lnTo>
                <a:lnTo>
                  <a:pt x="4640872" y="146705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Заголовок 2"/>
          <p:cNvSpPr txBox="1">
            <a:spLocks/>
          </p:cNvSpPr>
          <p:nvPr/>
        </p:nvSpPr>
        <p:spPr>
          <a:xfrm>
            <a:off x="113490" y="105690"/>
            <a:ext cx="7805812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400" b="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39"/>
          <a:stretch>
            <a:fillRect/>
          </a:stretch>
        </p:blipFill>
        <p:spPr bwMode="auto">
          <a:xfrm>
            <a:off x="1" y="204502"/>
            <a:ext cx="48684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Slobodyan-RA\Desktop\Картинки\iSRDTHYX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852" y="1839912"/>
            <a:ext cx="6095148" cy="406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ject 8"/>
          <p:cNvSpPr txBox="1"/>
          <p:nvPr/>
        </p:nvSpPr>
        <p:spPr>
          <a:xfrm>
            <a:off x="215007" y="2060848"/>
            <a:ext cx="475227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sz="1400" b="1" spc="-20" dirty="0" err="1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Ответственные</a:t>
            </a:r>
            <a:r>
              <a:rPr sz="1400" b="1" spc="-2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сотрудники: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08897" y="2492896"/>
            <a:ext cx="5023007" cy="897807"/>
            <a:chOff x="208897" y="3448494"/>
            <a:chExt cx="5023007" cy="897807"/>
          </a:xfrm>
        </p:grpSpPr>
        <p:sp>
          <p:nvSpPr>
            <p:cNvPr id="29" name="object 11"/>
            <p:cNvSpPr txBox="1"/>
            <p:nvPr/>
          </p:nvSpPr>
          <p:spPr>
            <a:xfrm>
              <a:off x="208897" y="3448494"/>
              <a:ext cx="5023007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spcBef>
                  <a:spcPts val="5"/>
                </a:spcBef>
                <a:defRPr sz="1400" b="1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</a:rPr>
                <a:t>Начальник отдела развития партнерских продаж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0" name="object 12"/>
            <p:cNvSpPr txBox="1"/>
            <p:nvPr/>
          </p:nvSpPr>
          <p:spPr>
            <a:xfrm>
              <a:off x="217072" y="3739365"/>
              <a:ext cx="1271327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lang="ru-RU" dirty="0" err="1" smtClean="0">
                  <a:solidFill>
                    <a:schemeClr val="bg1"/>
                  </a:solidFill>
                </a:rPr>
                <a:t>Голденок</a:t>
              </a:r>
              <a:r>
                <a:rPr lang="ru-RU" dirty="0" smtClean="0">
                  <a:solidFill>
                    <a:schemeClr val="bg1"/>
                  </a:solidFill>
                </a:rPr>
                <a:t> Иван 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1" name="object 13"/>
            <p:cNvSpPr txBox="1"/>
            <p:nvPr/>
          </p:nvSpPr>
          <p:spPr>
            <a:xfrm>
              <a:off x="217071" y="3954013"/>
              <a:ext cx="1925090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Моб.: </a:t>
              </a:r>
              <a:r>
                <a:rPr lang="ru-RU" dirty="0">
                  <a:solidFill>
                    <a:schemeClr val="bg1"/>
                  </a:solidFill>
                </a:rPr>
                <a:t>+7 (921) 183-10-13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2" name="object 14"/>
            <p:cNvSpPr txBox="1"/>
            <p:nvPr/>
          </p:nvSpPr>
          <p:spPr>
            <a:xfrm>
              <a:off x="209122" y="4164200"/>
              <a:ext cx="2630981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E-mail: </a:t>
              </a:r>
              <a:r>
                <a:rPr lang="en-US" dirty="0"/>
                <a:t>Goldenokia@spb.rshb.ru </a:t>
              </a:r>
            </a:p>
          </p:txBody>
        </p:sp>
      </p:grpSp>
      <p:sp>
        <p:nvSpPr>
          <p:cNvPr id="38" name="Заголовок 2"/>
          <p:cNvSpPr txBox="1">
            <a:spLocks/>
          </p:cNvSpPr>
          <p:nvPr/>
        </p:nvSpPr>
        <p:spPr>
          <a:xfrm>
            <a:off x="265890" y="83168"/>
            <a:ext cx="8782438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2400" b="0" spc="-20" dirty="0" smtClean="0">
                <a:latin typeface="Proxima Nova" charset="0"/>
                <a:ea typeface="Proxima Nova" charset="0"/>
                <a:cs typeface="Proxima Nova" charset="0"/>
              </a:rPr>
              <a:t>КОНТАКТЫ СОТРУДНИКОВ В САНКТ-ПЕТЕРБУРГСКОМ РФ</a:t>
            </a:r>
            <a:endParaRPr lang="ru-RU" sz="2400" b="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17072" y="3611313"/>
            <a:ext cx="5014832" cy="897807"/>
            <a:chOff x="208897" y="3448494"/>
            <a:chExt cx="5014832" cy="897807"/>
          </a:xfrm>
        </p:grpSpPr>
        <p:sp>
          <p:nvSpPr>
            <p:cNvPr id="22" name="object 11"/>
            <p:cNvSpPr txBox="1"/>
            <p:nvPr/>
          </p:nvSpPr>
          <p:spPr>
            <a:xfrm>
              <a:off x="208897" y="3448494"/>
              <a:ext cx="5014832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spcBef>
                  <a:spcPts val="5"/>
                </a:spcBef>
                <a:defRPr sz="1400" b="1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lang="ru-RU" dirty="0" smtClean="0">
                  <a:solidFill>
                    <a:schemeClr val="bg1"/>
                  </a:solidFill>
                </a:rPr>
                <a:t>Главный менеджер развития партнерских продаж 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3" name="object 12"/>
            <p:cNvSpPr txBox="1"/>
            <p:nvPr/>
          </p:nvSpPr>
          <p:spPr>
            <a:xfrm>
              <a:off x="217072" y="3739365"/>
              <a:ext cx="1271327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pPr marL="9525">
                <a:spcBef>
                  <a:spcPts val="4"/>
                </a:spcBef>
              </a:pPr>
              <a:r>
                <a:rPr lang="ru-RU" dirty="0" smtClean="0">
                  <a:solidFill>
                    <a:schemeClr val="bg1"/>
                  </a:solidFill>
                </a:rPr>
                <a:t>Жудин Павел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4" name="object 13"/>
            <p:cNvSpPr txBox="1"/>
            <p:nvPr/>
          </p:nvSpPr>
          <p:spPr>
            <a:xfrm>
              <a:off x="217071" y="3954013"/>
              <a:ext cx="1925090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Моб.: +7 </a:t>
              </a:r>
              <a:r>
                <a:rPr lang="ru-RU" dirty="0" smtClean="0">
                  <a:solidFill>
                    <a:schemeClr val="bg1"/>
                  </a:solidFill>
                </a:rPr>
                <a:t>952 394 79 82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5" name="object 14"/>
            <p:cNvSpPr txBox="1"/>
            <p:nvPr/>
          </p:nvSpPr>
          <p:spPr>
            <a:xfrm>
              <a:off x="209122" y="4164200"/>
              <a:ext cx="2630981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E-mail: </a:t>
              </a:r>
              <a:r>
                <a:rPr lang="en-US" dirty="0" smtClean="0"/>
                <a:t>Zhudinpi@spb.rshb.ru</a:t>
              </a:r>
              <a:endParaRPr lang="en-US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26084" y="4778109"/>
            <a:ext cx="4861804" cy="897807"/>
            <a:chOff x="208897" y="3448494"/>
            <a:chExt cx="4861804" cy="897807"/>
          </a:xfrm>
        </p:grpSpPr>
        <p:sp>
          <p:nvSpPr>
            <p:cNvPr id="36" name="object 11"/>
            <p:cNvSpPr txBox="1"/>
            <p:nvPr/>
          </p:nvSpPr>
          <p:spPr>
            <a:xfrm>
              <a:off x="208897" y="3448494"/>
              <a:ext cx="4861804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spcBef>
                  <a:spcPts val="5"/>
                </a:spcBef>
                <a:defRPr sz="1400" b="1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</a:rPr>
                <a:t>Главный менеджер развития партнерских продаж </a:t>
              </a:r>
            </a:p>
          </p:txBody>
        </p:sp>
        <p:sp>
          <p:nvSpPr>
            <p:cNvPr id="39" name="object 12"/>
            <p:cNvSpPr txBox="1"/>
            <p:nvPr/>
          </p:nvSpPr>
          <p:spPr>
            <a:xfrm>
              <a:off x="217072" y="3739365"/>
              <a:ext cx="1271327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lang="ru-RU" dirty="0" smtClean="0">
                  <a:solidFill>
                    <a:schemeClr val="bg1"/>
                  </a:solidFill>
                </a:rPr>
                <a:t>Костина Юлия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40" name="object 13"/>
            <p:cNvSpPr txBox="1"/>
            <p:nvPr/>
          </p:nvSpPr>
          <p:spPr>
            <a:xfrm>
              <a:off x="217071" y="3954013"/>
              <a:ext cx="1925090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Моб.: </a:t>
              </a:r>
              <a:r>
                <a:rPr lang="ru-RU" dirty="0">
                  <a:solidFill>
                    <a:schemeClr val="bg1"/>
                  </a:solidFill>
                </a:rPr>
                <a:t>+7 921 744-76-91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41" name="object 14"/>
            <p:cNvSpPr txBox="1"/>
            <p:nvPr/>
          </p:nvSpPr>
          <p:spPr>
            <a:xfrm>
              <a:off x="209122" y="4164200"/>
              <a:ext cx="2630981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5"/>
                </a:spcBef>
                <a:defRPr sz="1100" spc="-20">
                  <a:latin typeface="Proxima Nova" charset="0"/>
                  <a:ea typeface="Proxima Nova" charset="0"/>
                  <a:cs typeface="Proxima Nova" charset="0"/>
                </a:defRPr>
              </a:lvl1pPr>
            </a:lstStyle>
            <a:p>
              <a:r>
                <a:rPr dirty="0" smtClean="0">
                  <a:solidFill>
                    <a:schemeClr val="bg1"/>
                  </a:solidFill>
                </a:rPr>
                <a:t>E-mail:</a:t>
              </a:r>
              <a:r>
                <a:rPr lang="ru-RU" dirty="0" smtClean="0">
                  <a:solidFill>
                    <a:schemeClr val="bg1"/>
                  </a:solidFill>
                </a:rPr>
                <a:t> </a:t>
              </a:r>
              <a:r>
                <a:rPr lang="en-US" dirty="0"/>
                <a:t>KostinaYua@spb.rshb.ru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8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044" y="1723422"/>
            <a:ext cx="5564472" cy="404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8072" y="6466073"/>
            <a:ext cx="1043441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EA038"/>
              </a:buClr>
            </a:pPr>
            <a:r>
              <a:rPr lang="ru-RU" sz="10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900" spc="-20" dirty="0">
                <a:solidFill>
                  <a:schemeClr val="bg1"/>
                </a:solidFill>
                <a:latin typeface="Arial" panose="020B0604020202020204" pitchFamily="34" charset="0"/>
                <a:ea typeface="Proxima Nova" charset="0"/>
              </a:rPr>
              <a:t>Ставка действует при личном страховании, в случае отсутствия ставка повышается на </a:t>
            </a:r>
            <a:r>
              <a:rPr lang="ru-RU" sz="900" spc="-20" dirty="0" smtClean="0">
                <a:solidFill>
                  <a:schemeClr val="bg1"/>
                </a:solidFill>
                <a:latin typeface="Arial" panose="020B0604020202020204" pitchFamily="34" charset="0"/>
                <a:ea typeface="Proxima Nova" charset="0"/>
              </a:rPr>
              <a:t>0,3 %</a:t>
            </a:r>
          </a:p>
          <a:p>
            <a:pPr>
              <a:buClr>
                <a:srgbClr val="5EA038"/>
              </a:buClr>
            </a:pPr>
            <a:r>
              <a:rPr lang="ru-RU" sz="900" spc="-2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 </a:t>
            </a:r>
            <a:endParaRPr lang="ru-RU" sz="900" spc="-2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663952" y="1196752"/>
            <a:ext cx="1349755" cy="1171409"/>
            <a:chOff x="7617931" y="1373630"/>
            <a:chExt cx="1580425" cy="1371600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7617931" y="1373630"/>
              <a:ext cx="1467889" cy="1371600"/>
              <a:chOff x="4768651" y="2627803"/>
              <a:chExt cx="1467889" cy="1371600"/>
            </a:xfrm>
          </p:grpSpPr>
          <p:sp>
            <p:nvSpPr>
              <p:cNvPr id="30" name="Овал 29"/>
              <p:cNvSpPr/>
              <p:nvPr/>
            </p:nvSpPr>
            <p:spPr>
              <a:xfrm>
                <a:off x="4768651" y="2627803"/>
                <a:ext cx="1371600" cy="1371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Rectangle 122"/>
              <p:cNvSpPr>
                <a:spLocks noChangeArrowheads="1"/>
              </p:cNvSpPr>
              <p:nvPr/>
            </p:nvSpPr>
            <p:spPr bwMode="auto">
              <a:xfrm>
                <a:off x="4865971" y="2890082"/>
                <a:ext cx="1370569" cy="73606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0" tIns="0" rIns="0" bIns="0">
                <a:spAutoFit/>
              </a:bodyPr>
              <a:lstStyle/>
              <a:p>
                <a:pPr marL="0" lvl="1" defTabSz="871538">
                  <a:lnSpc>
                    <a:spcPct val="95000"/>
                  </a:lnSpc>
                  <a:spcAft>
                    <a:spcPts val="600"/>
                  </a:spcAft>
                  <a:buClr>
                    <a:srgbClr val="000000"/>
                  </a:buClr>
                  <a:buSzPct val="125000"/>
                  <a:defRPr/>
                </a:pPr>
                <a:r>
                  <a:rPr lang="ru-RU" sz="4300" b="1" spc="-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ru-RU" sz="4300" b="1" kern="800" spc="-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ru-RU" sz="4300" b="1" spc="-6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ru-RU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4768651" y="3481449"/>
                <a:ext cx="1377803" cy="378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годовых</a:t>
                </a:r>
                <a:endParaRPr lang="ru-RU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4999321" y="2665903"/>
                <a:ext cx="933449" cy="378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от</a:t>
                </a:r>
                <a:endParaRPr lang="ru-RU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8752195" y="1798777"/>
              <a:ext cx="4461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ru-RU" sz="1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object 9"/>
          <p:cNvSpPr txBox="1"/>
          <p:nvPr/>
        </p:nvSpPr>
        <p:spPr>
          <a:xfrm>
            <a:off x="263352" y="1124744"/>
            <a:ext cx="3612942" cy="4776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3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Сельская ипотека</a:t>
            </a:r>
            <a:endParaRPr sz="3000" dirty="0">
              <a:solidFill>
                <a:srgbClr val="35663B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91344" y="2492896"/>
            <a:ext cx="5613692" cy="3456384"/>
            <a:chOff x="191344" y="2132856"/>
            <a:chExt cx="5613692" cy="3456384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91344" y="2780928"/>
              <a:ext cx="5613692" cy="2808312"/>
              <a:chOff x="292236" y="3744572"/>
              <a:chExt cx="5613692" cy="2808312"/>
            </a:xfrm>
          </p:grpSpPr>
          <p:grpSp>
            <p:nvGrpSpPr>
              <p:cNvPr id="40" name="Группа 39"/>
              <p:cNvGrpSpPr/>
              <p:nvPr/>
            </p:nvGrpSpPr>
            <p:grpSpPr>
              <a:xfrm>
                <a:off x="292237" y="6022928"/>
                <a:ext cx="5530574" cy="529956"/>
                <a:chOff x="5621645" y="5927318"/>
                <a:chExt cx="4147931" cy="529956"/>
              </a:xfrm>
            </p:grpSpPr>
            <p:sp>
              <p:nvSpPr>
                <p:cNvPr id="58" name="Прямоугольник 57"/>
                <p:cNvSpPr/>
                <p:nvPr/>
              </p:nvSpPr>
              <p:spPr>
                <a:xfrm>
                  <a:off x="7263986" y="5927318"/>
                  <a:ext cx="2505590" cy="3139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80000"/>
                    </a:lnSpc>
                    <a:spcBef>
                      <a:spcPts val="300"/>
                    </a:spcBef>
                    <a:spcAft>
                      <a:spcPts val="400"/>
                    </a:spcAft>
                    <a:buClr>
                      <a:srgbClr val="5EA038"/>
                    </a:buClr>
                  </a:pPr>
                  <a:r>
                    <a:rPr lang="ru-RU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b="1" spc="-20" dirty="0">
                      <a:latin typeface="Arial" panose="020B0604020202020204" pitchFamily="34" charset="0"/>
                      <a:ea typeface="Proxima Nova" charset="0"/>
                    </a:rPr>
                    <a:t>до 25 </a:t>
                  </a:r>
                  <a:r>
                    <a:rPr lang="ru-RU" b="1" spc="-20" dirty="0" smtClean="0">
                      <a:latin typeface="Arial" panose="020B0604020202020204" pitchFamily="34" charset="0"/>
                      <a:ea typeface="Proxima Nova" charset="0"/>
                    </a:rPr>
                    <a:t>лет </a:t>
                  </a:r>
                  <a:r>
                    <a:rPr lang="ru-RU" b="1" spc="-20" dirty="0">
                      <a:latin typeface="Arial" panose="020B0604020202020204" pitchFamily="34" charset="0"/>
                      <a:ea typeface="Proxima Nova" charset="0"/>
                    </a:rPr>
                    <a:t>(</a:t>
                  </a:r>
                  <a:r>
                    <a:rPr lang="ru-RU" b="1" spc="-20" dirty="0" smtClean="0">
                      <a:latin typeface="Arial" panose="020B0604020202020204" pitchFamily="34" charset="0"/>
                      <a:ea typeface="Proxima Nova" charset="0"/>
                    </a:rPr>
                    <a:t>включительно)</a:t>
                  </a:r>
                  <a:endParaRPr lang="ru-RU" b="1" spc="-20" dirty="0">
                    <a:latin typeface="Arial" panose="020B0604020202020204" pitchFamily="34" charset="0"/>
                    <a:ea typeface="Proxima Nova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5621645" y="5975477"/>
                  <a:ext cx="1296000" cy="48179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91440" tIns="45720" rIns="91440" bIns="45720" rtlCol="0" anchor="ctr">
                  <a:noAutofit/>
                </a:bodyPr>
                <a:lstStyle>
                  <a:defPPr>
                    <a:defRPr lang="en-US"/>
                  </a:defPPr>
                  <a:lvl1pPr marL="17462" indent="0">
                    <a:spcBef>
                      <a:spcPct val="20000"/>
                    </a:spcBef>
                    <a:buSzPct val="100000"/>
                    <a:buFontTx/>
                    <a:buNone/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60363" indent="-179388" defTabSz="358775">
                    <a:spcBef>
                      <a:spcPct val="20000"/>
                    </a:spcBef>
                    <a:buClr>
                      <a:srgbClr val="266234"/>
                    </a:buClr>
                    <a:buSzPct val="140000"/>
                    <a:buFont typeface="Arial"/>
                    <a:buChar char="•"/>
                    <a:defRPr sz="1200"/>
                  </a:lvl2pPr>
                  <a:lvl3pPr marL="536575" indent="-157163">
                    <a:spcBef>
                      <a:spcPct val="20000"/>
                    </a:spcBef>
                    <a:buClr>
                      <a:srgbClr val="266234"/>
                    </a:buClr>
                    <a:buSzPct val="120000"/>
                    <a:buFont typeface="Wingdings" charset="2"/>
                    <a:buChar char="§"/>
                    <a:defRPr sz="1200"/>
                  </a:lvl3pPr>
                  <a:lvl4pPr marL="715963" indent="-174625">
                    <a:spcBef>
                      <a:spcPct val="20000"/>
                    </a:spcBef>
                    <a:buClr>
                      <a:srgbClr val="266234"/>
                    </a:buClr>
                    <a:buFont typeface="Arial"/>
                    <a:buChar char="–"/>
                    <a:defRPr sz="1200"/>
                  </a:lvl4pPr>
                  <a:lvl5pPr marL="896938" indent="-176213">
                    <a:spcBef>
                      <a:spcPct val="20000"/>
                    </a:spcBef>
                    <a:buClr>
                      <a:srgbClr val="266234"/>
                    </a:buClr>
                    <a:buSzPct val="50000"/>
                    <a:buFont typeface="Wingdings" charset="2"/>
                    <a:buChar char="u"/>
                    <a:defRPr sz="1200"/>
                  </a:lvl5pPr>
                  <a:lvl6pPr marL="25146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9pPr>
                </a:lstStyle>
                <a:p>
                  <a:pPr marL="0">
                    <a:spcBef>
                      <a:spcPts val="0"/>
                    </a:spcBef>
                  </a:pPr>
                  <a:r>
                    <a:rPr lang="ru-RU" b="0" spc="-20" dirty="0">
                      <a:ea typeface="Proxima Nova" charset="0"/>
                    </a:rPr>
                    <a:t>СРОК </a:t>
                  </a:r>
                </a:p>
                <a:p>
                  <a:pPr marL="0">
                    <a:spcBef>
                      <a:spcPts val="0"/>
                    </a:spcBef>
                  </a:pPr>
                  <a:r>
                    <a:rPr lang="ru-RU" b="0" spc="-20" dirty="0">
                      <a:ea typeface="Proxima Nova" charset="0"/>
                    </a:rPr>
                    <a:t>КРЕДИТА</a:t>
                  </a:r>
                </a:p>
              </p:txBody>
            </p:sp>
          </p:grpSp>
          <p:grpSp>
            <p:nvGrpSpPr>
              <p:cNvPr id="41" name="Группа 40"/>
              <p:cNvGrpSpPr/>
              <p:nvPr/>
            </p:nvGrpSpPr>
            <p:grpSpPr>
              <a:xfrm>
                <a:off x="292246" y="5374856"/>
                <a:ext cx="3888422" cy="515684"/>
                <a:chOff x="38407" y="5175443"/>
                <a:chExt cx="2916317" cy="515684"/>
              </a:xfrm>
            </p:grpSpPr>
            <p:sp>
              <p:nvSpPr>
                <p:cNvPr id="50" name="Прямоугольник 49"/>
                <p:cNvSpPr/>
                <p:nvPr/>
              </p:nvSpPr>
              <p:spPr>
                <a:xfrm>
                  <a:off x="1716316" y="5175443"/>
                  <a:ext cx="1238408" cy="3139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80000"/>
                    </a:lnSpc>
                    <a:spcBef>
                      <a:spcPts val="300"/>
                    </a:spcBef>
                    <a:spcAft>
                      <a:spcPts val="400"/>
                    </a:spcAft>
                    <a:buClr>
                      <a:srgbClr val="5EA038"/>
                    </a:buClr>
                  </a:pPr>
                  <a:r>
                    <a:rPr lang="ru-RU" b="1" spc="-20" dirty="0">
                      <a:latin typeface="Arial" panose="020B0604020202020204" pitchFamily="34" charset="0"/>
                      <a:ea typeface="Proxima Nova" charset="0"/>
                    </a:rPr>
                    <a:t>от </a:t>
                  </a:r>
                  <a:r>
                    <a:rPr lang="ru-RU" b="1" spc="-20" dirty="0" smtClean="0">
                      <a:latin typeface="Arial" panose="020B0604020202020204" pitchFamily="34" charset="0"/>
                      <a:ea typeface="Proxima Nova" charset="0"/>
                    </a:rPr>
                    <a:t>10</a:t>
                  </a:r>
                  <a:r>
                    <a:rPr lang="ru-RU" b="1" spc="-20" dirty="0">
                      <a:latin typeface="Arial" panose="020B0604020202020204" pitchFamily="34" charset="0"/>
                      <a:ea typeface="Proxima Nova" charset="0"/>
                    </a:rPr>
                    <a:t>%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38407" y="5204666"/>
                  <a:ext cx="1728185" cy="48646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91440" tIns="45720" rIns="91440" bIns="45720" rtlCol="0" anchor="ctr">
                  <a:noAutofit/>
                </a:bodyPr>
                <a:lstStyle>
                  <a:defPPr>
                    <a:defRPr lang="en-US"/>
                  </a:defPPr>
                  <a:lvl1pPr marL="17462" indent="0">
                    <a:spcBef>
                      <a:spcPct val="20000"/>
                    </a:spcBef>
                    <a:buSzPct val="100000"/>
                    <a:buFontTx/>
                    <a:buNone/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60363" indent="-179388" defTabSz="358775">
                    <a:spcBef>
                      <a:spcPct val="20000"/>
                    </a:spcBef>
                    <a:buClr>
                      <a:srgbClr val="266234"/>
                    </a:buClr>
                    <a:buSzPct val="140000"/>
                    <a:buFont typeface="Arial"/>
                    <a:buChar char="•"/>
                    <a:defRPr sz="1200"/>
                  </a:lvl2pPr>
                  <a:lvl3pPr marL="536575" indent="-157163">
                    <a:spcBef>
                      <a:spcPct val="20000"/>
                    </a:spcBef>
                    <a:buClr>
                      <a:srgbClr val="266234"/>
                    </a:buClr>
                    <a:buSzPct val="120000"/>
                    <a:buFont typeface="Wingdings" charset="2"/>
                    <a:buChar char="§"/>
                    <a:defRPr sz="1200"/>
                  </a:lvl3pPr>
                  <a:lvl4pPr marL="715963" indent="-174625">
                    <a:spcBef>
                      <a:spcPct val="20000"/>
                    </a:spcBef>
                    <a:buClr>
                      <a:srgbClr val="266234"/>
                    </a:buClr>
                    <a:buFont typeface="Arial"/>
                    <a:buChar char="–"/>
                    <a:defRPr sz="1200"/>
                  </a:lvl4pPr>
                  <a:lvl5pPr marL="896938" indent="-176213">
                    <a:spcBef>
                      <a:spcPct val="20000"/>
                    </a:spcBef>
                    <a:buClr>
                      <a:srgbClr val="266234"/>
                    </a:buClr>
                    <a:buSzPct val="50000"/>
                    <a:buFont typeface="Wingdings" charset="2"/>
                    <a:buChar char="u"/>
                    <a:defRPr sz="1200"/>
                  </a:lvl5pPr>
                  <a:lvl6pPr marL="25146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/>
                    <a:buChar char="•"/>
                    <a:defRPr sz="2000"/>
                  </a:lvl9pPr>
                </a:lstStyle>
                <a:p>
                  <a:pPr marL="0">
                    <a:spcBef>
                      <a:spcPts val="0"/>
                    </a:spcBef>
                  </a:pPr>
                  <a:r>
                    <a:rPr lang="ru-RU" b="0" spc="-20" dirty="0">
                      <a:ea typeface="Proxima Nova" charset="0"/>
                    </a:rPr>
                    <a:t>ПЕРВОНАЧАЛЬНЫЙ ВЗНОС</a:t>
                  </a:r>
                </a:p>
              </p:txBody>
            </p:sp>
          </p:grpSp>
          <p:grpSp>
            <p:nvGrpSpPr>
              <p:cNvPr id="42" name="Группа 41"/>
              <p:cNvGrpSpPr/>
              <p:nvPr/>
            </p:nvGrpSpPr>
            <p:grpSpPr>
              <a:xfrm>
                <a:off x="2491422" y="3767916"/>
                <a:ext cx="3414506" cy="1004369"/>
                <a:chOff x="7230834" y="4225821"/>
                <a:chExt cx="2254999" cy="1004369"/>
              </a:xfrm>
            </p:grpSpPr>
            <p:sp>
              <p:nvSpPr>
                <p:cNvPr id="47" name="Прямоугольник 46"/>
                <p:cNvSpPr/>
                <p:nvPr/>
              </p:nvSpPr>
              <p:spPr>
                <a:xfrm>
                  <a:off x="7252668" y="4225821"/>
                  <a:ext cx="2078279" cy="3139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80000"/>
                    </a:lnSpc>
                    <a:spcBef>
                      <a:spcPts val="300"/>
                    </a:spcBef>
                    <a:spcAft>
                      <a:spcPts val="400"/>
                    </a:spcAft>
                    <a:buClr>
                      <a:srgbClr val="5EA038"/>
                    </a:buClr>
                  </a:pPr>
                  <a:r>
                    <a:rPr lang="ru-RU" b="1" spc="-20" dirty="0">
                      <a:latin typeface="Arial" panose="020B0604020202020204" pitchFamily="34" charset="0"/>
                      <a:ea typeface="Proxima Nova" charset="0"/>
                    </a:rPr>
                    <a:t>до 5 млн. руб.   </a:t>
                  </a:r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7230834" y="4491526"/>
                  <a:ext cx="2254999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для </a:t>
                  </a:r>
                  <a:r>
                    <a:rPr lang="ru-RU" sz="105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недвижимости</a:t>
                  </a:r>
                  <a:r>
                    <a:rPr lang="ru-RU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ru-RU" sz="105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расположенной </a:t>
                  </a:r>
                  <a:r>
                    <a:rPr lang="ru-RU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на сельских </a:t>
                  </a:r>
                  <a:r>
                    <a:rPr lang="ru-RU" sz="105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территориях </a:t>
                  </a:r>
                  <a:r>
                    <a:rPr lang="ru-RU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(сельских агломерациях) Ленинградской области и субъектов </a:t>
                  </a:r>
                  <a:r>
                    <a:rPr lang="ru-RU" sz="105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РФ, </a:t>
                  </a:r>
                  <a:r>
                    <a:rPr lang="ru-RU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входящих в состав Дальневосточного федерального </a:t>
                  </a:r>
                  <a:r>
                    <a:rPr lang="ru-RU" sz="105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округа</a:t>
                  </a:r>
                  <a:r>
                    <a:rPr lang="en-US" sz="105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endParaRPr lang="ru-RU" sz="10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292236" y="3744572"/>
                <a:ext cx="1728000" cy="53742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marL="17462" indent="0">
                  <a:spcBef>
                    <a:spcPct val="20000"/>
                  </a:spcBef>
                  <a:buSzPct val="100000"/>
                  <a:buFontTx/>
                  <a:buNone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60363" indent="-179388" defTabSz="358775">
                  <a:spcBef>
                    <a:spcPct val="20000"/>
                  </a:spcBef>
                  <a:buClr>
                    <a:srgbClr val="266234"/>
                  </a:buClr>
                  <a:buSzPct val="140000"/>
                  <a:buFont typeface="Arial"/>
                  <a:buChar char="•"/>
                  <a:defRPr sz="1200"/>
                </a:lvl2pPr>
                <a:lvl3pPr marL="536575" indent="-157163">
                  <a:spcBef>
                    <a:spcPct val="20000"/>
                  </a:spcBef>
                  <a:buClr>
                    <a:srgbClr val="266234"/>
                  </a:buClr>
                  <a:buSzPct val="120000"/>
                  <a:buFont typeface="Wingdings" charset="2"/>
                  <a:buChar char="§"/>
                  <a:defRPr sz="1200"/>
                </a:lvl3pPr>
                <a:lvl4pPr marL="715963" indent="-174625">
                  <a:spcBef>
                    <a:spcPct val="20000"/>
                  </a:spcBef>
                  <a:buClr>
                    <a:srgbClr val="266234"/>
                  </a:buClr>
                  <a:buFont typeface="Arial"/>
                  <a:buChar char="–"/>
                  <a:defRPr sz="1200"/>
                </a:lvl4pPr>
                <a:lvl5pPr marL="896938" indent="-176213">
                  <a:spcBef>
                    <a:spcPct val="20000"/>
                  </a:spcBef>
                  <a:buClr>
                    <a:srgbClr val="266234"/>
                  </a:buClr>
                  <a:buSzPct val="50000"/>
                  <a:buFont typeface="Wingdings" charset="2"/>
                  <a:buChar char="u"/>
                  <a:defRPr sz="1200"/>
                </a:lvl5pPr>
                <a:lvl6pPr marL="2514600" indent="-2286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pPr marL="0">
                  <a:spcBef>
                    <a:spcPts val="0"/>
                  </a:spcBef>
                </a:pPr>
                <a:r>
                  <a:rPr lang="ru-RU" b="0" spc="-20" dirty="0">
                    <a:ea typeface="Proxima Nova" charset="0"/>
                  </a:rPr>
                  <a:t>СУММА </a:t>
                </a:r>
              </a:p>
              <a:p>
                <a:pPr marL="0">
                  <a:spcBef>
                    <a:spcPts val="0"/>
                  </a:spcBef>
                </a:pPr>
                <a:r>
                  <a:rPr lang="ru-RU" b="0" spc="-20" dirty="0">
                    <a:ea typeface="Proxima Nova" charset="0"/>
                  </a:rPr>
                  <a:t>КРЕДИТА</a:t>
                </a:r>
              </a:p>
            </p:txBody>
          </p:sp>
          <p:grpSp>
            <p:nvGrpSpPr>
              <p:cNvPr id="44" name="Группа 43"/>
              <p:cNvGrpSpPr/>
              <p:nvPr/>
            </p:nvGrpSpPr>
            <p:grpSpPr>
              <a:xfrm>
                <a:off x="2495873" y="4731343"/>
                <a:ext cx="2692883" cy="470928"/>
                <a:chOff x="7241420" y="4244005"/>
                <a:chExt cx="1893068" cy="470928"/>
              </a:xfrm>
            </p:grpSpPr>
            <p:sp>
              <p:nvSpPr>
                <p:cNvPr id="45" name="Прямоугольник 44"/>
                <p:cNvSpPr/>
                <p:nvPr/>
              </p:nvSpPr>
              <p:spPr>
                <a:xfrm>
                  <a:off x="7251026" y="4244005"/>
                  <a:ext cx="1883462" cy="3139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80000"/>
                    </a:lnSpc>
                    <a:spcBef>
                      <a:spcPts val="300"/>
                    </a:spcBef>
                    <a:spcAft>
                      <a:spcPts val="400"/>
                    </a:spcAft>
                    <a:buClr>
                      <a:srgbClr val="5EA038"/>
                    </a:buClr>
                  </a:pPr>
                  <a:r>
                    <a:rPr lang="ru-RU" b="1" spc="-20" dirty="0">
                      <a:latin typeface="Arial" panose="020B0604020202020204" pitchFamily="34" charset="0"/>
                      <a:ea typeface="Proxima Nova" charset="0"/>
                    </a:rPr>
                    <a:t>до 3 млн. руб. </a:t>
                  </a:r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7241420" y="4453323"/>
                  <a:ext cx="1797814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100" spc="-20" dirty="0">
                      <a:latin typeface="Arial" panose="020B0604020202020204" pitchFamily="34" charset="0"/>
                      <a:ea typeface="Proxima Nova" charset="0"/>
                    </a:rPr>
                    <a:t>в</a:t>
                  </a:r>
                  <a:r>
                    <a:rPr lang="ru-RU" sz="1100" spc="-20" dirty="0" smtClean="0">
                      <a:latin typeface="Arial" panose="020B0604020202020204" pitchFamily="34" charset="0"/>
                      <a:ea typeface="Proxima Nova" charset="0"/>
                    </a:rPr>
                    <a:t> </a:t>
                  </a:r>
                  <a:r>
                    <a:rPr lang="ru-RU" sz="1100" spc="-20" dirty="0">
                      <a:latin typeface="Arial" panose="020B0604020202020204" pitchFamily="34" charset="0"/>
                      <a:ea typeface="Proxima Nova" charset="0"/>
                    </a:rPr>
                    <a:t>остальных регионах</a:t>
                  </a:r>
                </a:p>
              </p:txBody>
            </p:sp>
          </p:grpSp>
        </p:grpSp>
        <p:sp>
          <p:nvSpPr>
            <p:cNvPr id="53" name="TextBox 52"/>
            <p:cNvSpPr txBox="1"/>
            <p:nvPr/>
          </p:nvSpPr>
          <p:spPr>
            <a:xfrm>
              <a:off x="191344" y="2132856"/>
              <a:ext cx="1728000" cy="5374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17462" indent="0">
                <a:spcBef>
                  <a:spcPct val="20000"/>
                </a:spcBef>
                <a:buSzPct val="100000"/>
                <a:buFontTx/>
                <a:buNone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60363" indent="-179388" defTabSz="358775">
                <a:spcBef>
                  <a:spcPct val="20000"/>
                </a:spcBef>
                <a:buClr>
                  <a:srgbClr val="266234"/>
                </a:buClr>
                <a:buSzPct val="140000"/>
                <a:buFont typeface="Arial"/>
                <a:buChar char="•"/>
                <a:defRPr sz="1200"/>
              </a:lvl2pPr>
              <a:lvl3pPr marL="536575" indent="-157163">
                <a:spcBef>
                  <a:spcPct val="20000"/>
                </a:spcBef>
                <a:buClr>
                  <a:srgbClr val="266234"/>
                </a:buClr>
                <a:buSzPct val="120000"/>
                <a:buFont typeface="Wingdings" charset="2"/>
                <a:buChar char="§"/>
                <a:defRPr sz="1200"/>
              </a:lvl3pPr>
              <a:lvl4pPr marL="715963" indent="-174625">
                <a:spcBef>
                  <a:spcPct val="20000"/>
                </a:spcBef>
                <a:buClr>
                  <a:srgbClr val="266234"/>
                </a:buClr>
                <a:buFont typeface="Arial"/>
                <a:buChar char="–"/>
                <a:defRPr sz="1200"/>
              </a:lvl4pPr>
              <a:lvl5pPr marL="896938" indent="-176213">
                <a:spcBef>
                  <a:spcPct val="20000"/>
                </a:spcBef>
                <a:buClr>
                  <a:srgbClr val="266234"/>
                </a:buClr>
                <a:buSzPct val="50000"/>
                <a:buFont typeface="Wingdings" charset="2"/>
                <a:buChar char="u"/>
                <a:defRPr sz="1200"/>
              </a:lvl5pPr>
              <a:lvl6pPr marL="2514600" indent="-2286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>
                <a:spcBef>
                  <a:spcPts val="0"/>
                </a:spcBef>
              </a:pPr>
              <a:r>
                <a:rPr lang="ru-RU" b="0" spc="-20" dirty="0">
                  <a:ea typeface="Proxima Nova" charset="0"/>
                </a:rPr>
                <a:t>ПРОЦЕНТНАЯ СТАВКА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2408669" y="2156200"/>
              <a:ext cx="2679219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Bef>
                  <a:spcPts val="300"/>
                </a:spcBef>
                <a:spcAft>
                  <a:spcPts val="400"/>
                </a:spcAft>
                <a:buClr>
                  <a:srgbClr val="5EA038"/>
                </a:buClr>
              </a:pPr>
              <a:r>
                <a:rPr lang="ru-RU" b="1" spc="-20" dirty="0">
                  <a:latin typeface="Arial" panose="020B0604020202020204" pitchFamily="34" charset="0"/>
                  <a:ea typeface="Proxima Nova" charset="0"/>
                </a:rPr>
                <a:t>от 2,7%¹</a:t>
              </a: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91344" y="6268351"/>
            <a:ext cx="8562248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100" baseline="30000" dirty="0" smtClean="0">
                <a:latin typeface="Arial" panose="020B0604020202020204" pitchFamily="34" charset="0"/>
              </a:rPr>
              <a:t>1</a:t>
            </a:r>
            <a:r>
              <a:rPr lang="ru-RU" sz="1100" dirty="0">
                <a:latin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</a:rPr>
              <a:t>при </a:t>
            </a:r>
            <a:r>
              <a:rPr lang="ru-RU" sz="1100" dirty="0">
                <a:latin typeface="Arial" panose="020B0604020202020204" pitchFamily="34" charset="0"/>
              </a:rPr>
              <a:t>наличии личного страхования, при отсутствии личного страхования - 3% </a:t>
            </a:r>
            <a:r>
              <a:rPr lang="ru-RU" sz="1100" dirty="0" smtClean="0">
                <a:latin typeface="Arial" panose="020B0604020202020204" pitchFamily="34" charset="0"/>
              </a:rPr>
              <a:t>годовых</a:t>
            </a:r>
            <a:endParaRPr lang="ru-RU" sz="1100" dirty="0">
              <a:latin typeface="Arial" panose="020B0604020202020204" pitchFamily="34" charset="0"/>
            </a:endParaRPr>
          </a:p>
        </p:txBody>
      </p:sp>
      <p:pic>
        <p:nvPicPr>
          <p:cNvPr id="26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178348" y="1723422"/>
            <a:ext cx="55305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-20" dirty="0" smtClean="0">
                <a:solidFill>
                  <a:srgbClr val="19502E"/>
                </a:solidFill>
                <a:latin typeface="Arial" panose="020B0604020202020204" pitchFamily="34" charset="0"/>
                <a:ea typeface="Proxima Nova" charset="0"/>
              </a:rPr>
              <a:t>Ипотечный </a:t>
            </a:r>
            <a:r>
              <a:rPr lang="ru-RU" sz="1400" b="1" spc="-20" dirty="0">
                <a:solidFill>
                  <a:srgbClr val="19502E"/>
                </a:solidFill>
                <a:latin typeface="Arial" panose="020B0604020202020204" pitchFamily="34" charset="0"/>
                <a:ea typeface="Proxima Nova" charset="0"/>
              </a:rPr>
              <a:t>кредит с государственной </a:t>
            </a:r>
            <a:r>
              <a:rPr lang="ru-RU" sz="1400" b="1" spc="-20" dirty="0" smtClean="0">
                <a:solidFill>
                  <a:srgbClr val="19502E"/>
                </a:solidFill>
                <a:latin typeface="Arial" panose="020B0604020202020204" pitchFamily="34" charset="0"/>
                <a:ea typeface="Proxima Nova" charset="0"/>
              </a:rPr>
              <a:t>поддержкой на приобретение или строительство жилого помещения на сельских территориях</a:t>
            </a:r>
            <a:endParaRPr lang="ru-RU" sz="1400" b="1" spc="-20" dirty="0">
              <a:solidFill>
                <a:srgbClr val="19502E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37" name="object 13"/>
          <p:cNvSpPr/>
          <p:nvPr/>
        </p:nvSpPr>
        <p:spPr>
          <a:xfrm>
            <a:off x="263352" y="1611655"/>
            <a:ext cx="3240000" cy="17145"/>
          </a:xfrm>
          <a:custGeom>
            <a:avLst/>
            <a:gdLst/>
            <a:ahLst/>
            <a:cxnLst/>
            <a:rect l="l" t="t" r="r" b="b"/>
            <a:pathLst>
              <a:path w="3461385" h="17145">
                <a:moveTo>
                  <a:pt x="3460953" y="16683"/>
                </a:moveTo>
                <a:lnTo>
                  <a:pt x="3460953" y="0"/>
                </a:lnTo>
                <a:lnTo>
                  <a:pt x="0" y="0"/>
                </a:lnTo>
                <a:lnTo>
                  <a:pt x="0" y="16683"/>
                </a:lnTo>
                <a:lnTo>
                  <a:pt x="3460953" y="16683"/>
                </a:lnTo>
                <a:close/>
              </a:path>
            </a:pathLst>
          </a:custGeom>
          <a:solidFill>
            <a:srgbClr val="35663B"/>
          </a:solidFill>
        </p:spPr>
        <p:txBody>
          <a:bodyPr wrap="square" lIns="0" tIns="0" rIns="0" bIns="0" rtlCol="0"/>
          <a:lstStyle/>
          <a:p>
            <a:endParaRPr>
              <a:solidFill>
                <a:srgbClr val="A6C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804" y="935369"/>
            <a:ext cx="5954203" cy="438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5250301" y="548680"/>
            <a:ext cx="1349755" cy="1171409"/>
            <a:chOff x="7617931" y="1373630"/>
            <a:chExt cx="1580425" cy="1371600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7617931" y="1373630"/>
              <a:ext cx="1467889" cy="1371600"/>
              <a:chOff x="4768651" y="2627803"/>
              <a:chExt cx="1467889" cy="1371600"/>
            </a:xfrm>
          </p:grpSpPr>
          <p:sp>
            <p:nvSpPr>
              <p:cNvPr id="30" name="Овал 29"/>
              <p:cNvSpPr/>
              <p:nvPr/>
            </p:nvSpPr>
            <p:spPr>
              <a:xfrm>
                <a:off x="4768651" y="2627803"/>
                <a:ext cx="1371600" cy="1371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Rectangle 122"/>
              <p:cNvSpPr>
                <a:spLocks noChangeArrowheads="1"/>
              </p:cNvSpPr>
              <p:nvPr/>
            </p:nvSpPr>
            <p:spPr bwMode="auto">
              <a:xfrm>
                <a:off x="4865971" y="2890082"/>
                <a:ext cx="1370569" cy="73606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0" tIns="0" rIns="0" bIns="0">
                <a:spAutoFit/>
              </a:bodyPr>
              <a:lstStyle/>
              <a:p>
                <a:pPr marL="0" lvl="1" defTabSz="871538">
                  <a:lnSpc>
                    <a:spcPct val="95000"/>
                  </a:lnSpc>
                  <a:spcAft>
                    <a:spcPts val="600"/>
                  </a:spcAft>
                  <a:buClr>
                    <a:srgbClr val="000000"/>
                  </a:buClr>
                  <a:buSzPct val="125000"/>
                  <a:defRPr/>
                </a:pPr>
                <a:r>
                  <a:rPr lang="ru-RU" sz="4300" b="1" spc="-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ru-RU" sz="4300" b="1" kern="800" spc="-7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ru-RU" sz="4300" b="1" spc="-6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ru-RU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4768651" y="3481449"/>
                <a:ext cx="1377803" cy="378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годовых</a:t>
                </a:r>
                <a:endParaRPr lang="ru-RU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4999321" y="2665903"/>
                <a:ext cx="933449" cy="378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от</a:t>
                </a:r>
                <a:endParaRPr lang="ru-RU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8752195" y="1798777"/>
              <a:ext cx="4461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ru-RU" sz="1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6744072" y="908720"/>
            <a:ext cx="5289190" cy="4536504"/>
            <a:chOff x="292244" y="1343090"/>
            <a:chExt cx="5289190" cy="4536504"/>
          </a:xfrm>
        </p:grpSpPr>
        <p:sp>
          <p:nvSpPr>
            <p:cNvPr id="36" name="object 9"/>
            <p:cNvSpPr txBox="1"/>
            <p:nvPr/>
          </p:nvSpPr>
          <p:spPr>
            <a:xfrm>
              <a:off x="292244" y="1343090"/>
              <a:ext cx="4032448" cy="47769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ct val="100000"/>
                </a:lnSpc>
                <a:spcBef>
                  <a:spcPts val="125"/>
                </a:spcBef>
                <a:defRPr sz="3000" spc="10">
                  <a:solidFill>
                    <a:srgbClr val="A6CE39"/>
                  </a:solidFill>
                  <a:latin typeface="Arial" panose="020B0604020202020204" pitchFamily="34" charset="0"/>
                </a:defRPr>
              </a:lvl1pPr>
            </a:lstStyle>
            <a:p>
              <a:r>
                <a:rPr lang="ru-RU" dirty="0">
                  <a:solidFill>
                    <a:srgbClr val="35663B"/>
                  </a:solidFill>
                </a:rPr>
                <a:t>Цели кредитования</a:t>
              </a:r>
              <a:endParaRPr dirty="0">
                <a:solidFill>
                  <a:srgbClr val="35663B"/>
                </a:solidFill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338946" y="2340287"/>
              <a:ext cx="5242488" cy="3539307"/>
              <a:chOff x="292236" y="2194530"/>
              <a:chExt cx="5242488" cy="3539307"/>
            </a:xfrm>
          </p:grpSpPr>
          <p:sp>
            <p:nvSpPr>
              <p:cNvPr id="23" name="Freeform 5"/>
              <p:cNvSpPr>
                <a:spLocks noEditPoints="1"/>
              </p:cNvSpPr>
              <p:nvPr/>
            </p:nvSpPr>
            <p:spPr bwMode="auto">
              <a:xfrm>
                <a:off x="292241" y="2348880"/>
                <a:ext cx="320675" cy="320675"/>
              </a:xfrm>
              <a:custGeom>
                <a:avLst/>
                <a:gdLst>
                  <a:gd name="T0" fmla="*/ 175 w 176"/>
                  <a:gd name="T1" fmla="*/ 85 h 176"/>
                  <a:gd name="T2" fmla="*/ 144 w 176"/>
                  <a:gd name="T3" fmla="*/ 54 h 176"/>
                  <a:gd name="T4" fmla="*/ 144 w 176"/>
                  <a:gd name="T5" fmla="*/ 12 h 176"/>
                  <a:gd name="T6" fmla="*/ 140 w 176"/>
                  <a:gd name="T7" fmla="*/ 8 h 176"/>
                  <a:gd name="T8" fmla="*/ 116 w 176"/>
                  <a:gd name="T9" fmla="*/ 8 h 176"/>
                  <a:gd name="T10" fmla="*/ 112 w 176"/>
                  <a:gd name="T11" fmla="*/ 12 h 176"/>
                  <a:gd name="T12" fmla="*/ 112 w 176"/>
                  <a:gd name="T13" fmla="*/ 22 h 176"/>
                  <a:gd name="T14" fmla="*/ 91 w 176"/>
                  <a:gd name="T15" fmla="*/ 1 h 176"/>
                  <a:gd name="T16" fmla="*/ 88 w 176"/>
                  <a:gd name="T17" fmla="*/ 0 h 176"/>
                  <a:gd name="T18" fmla="*/ 85 w 176"/>
                  <a:gd name="T19" fmla="*/ 1 h 176"/>
                  <a:gd name="T20" fmla="*/ 1 w 176"/>
                  <a:gd name="T21" fmla="*/ 85 h 176"/>
                  <a:gd name="T22" fmla="*/ 0 w 176"/>
                  <a:gd name="T23" fmla="*/ 88 h 176"/>
                  <a:gd name="T24" fmla="*/ 4 w 176"/>
                  <a:gd name="T25" fmla="*/ 92 h 176"/>
                  <a:gd name="T26" fmla="*/ 7 w 176"/>
                  <a:gd name="T27" fmla="*/ 91 h 176"/>
                  <a:gd name="T28" fmla="*/ 24 w 176"/>
                  <a:gd name="T29" fmla="*/ 74 h 176"/>
                  <a:gd name="T30" fmla="*/ 24 w 176"/>
                  <a:gd name="T31" fmla="*/ 172 h 176"/>
                  <a:gd name="T32" fmla="*/ 28 w 176"/>
                  <a:gd name="T33" fmla="*/ 176 h 176"/>
                  <a:gd name="T34" fmla="*/ 148 w 176"/>
                  <a:gd name="T35" fmla="*/ 176 h 176"/>
                  <a:gd name="T36" fmla="*/ 152 w 176"/>
                  <a:gd name="T37" fmla="*/ 172 h 176"/>
                  <a:gd name="T38" fmla="*/ 152 w 176"/>
                  <a:gd name="T39" fmla="*/ 74 h 176"/>
                  <a:gd name="T40" fmla="*/ 169 w 176"/>
                  <a:gd name="T41" fmla="*/ 91 h 176"/>
                  <a:gd name="T42" fmla="*/ 172 w 176"/>
                  <a:gd name="T43" fmla="*/ 92 h 176"/>
                  <a:gd name="T44" fmla="*/ 176 w 176"/>
                  <a:gd name="T45" fmla="*/ 88 h 176"/>
                  <a:gd name="T46" fmla="*/ 175 w 176"/>
                  <a:gd name="T47" fmla="*/ 85 h 176"/>
                  <a:gd name="T48" fmla="*/ 120 w 176"/>
                  <a:gd name="T49" fmla="*/ 16 h 176"/>
                  <a:gd name="T50" fmla="*/ 136 w 176"/>
                  <a:gd name="T51" fmla="*/ 16 h 176"/>
                  <a:gd name="T52" fmla="*/ 136 w 176"/>
                  <a:gd name="T53" fmla="*/ 46 h 176"/>
                  <a:gd name="T54" fmla="*/ 120 w 176"/>
                  <a:gd name="T55" fmla="*/ 30 h 176"/>
                  <a:gd name="T56" fmla="*/ 120 w 176"/>
                  <a:gd name="T57" fmla="*/ 16 h 176"/>
                  <a:gd name="T58" fmla="*/ 64 w 176"/>
                  <a:gd name="T59" fmla="*/ 168 h 176"/>
                  <a:gd name="T60" fmla="*/ 32 w 176"/>
                  <a:gd name="T61" fmla="*/ 168 h 176"/>
                  <a:gd name="T62" fmla="*/ 32 w 176"/>
                  <a:gd name="T63" fmla="*/ 160 h 176"/>
                  <a:gd name="T64" fmla="*/ 64 w 176"/>
                  <a:gd name="T65" fmla="*/ 160 h 176"/>
                  <a:gd name="T66" fmla="*/ 64 w 176"/>
                  <a:gd name="T67" fmla="*/ 168 h 176"/>
                  <a:gd name="T68" fmla="*/ 104 w 176"/>
                  <a:gd name="T69" fmla="*/ 168 h 176"/>
                  <a:gd name="T70" fmla="*/ 72 w 176"/>
                  <a:gd name="T71" fmla="*/ 168 h 176"/>
                  <a:gd name="T72" fmla="*/ 72 w 176"/>
                  <a:gd name="T73" fmla="*/ 104 h 176"/>
                  <a:gd name="T74" fmla="*/ 104 w 176"/>
                  <a:gd name="T75" fmla="*/ 104 h 176"/>
                  <a:gd name="T76" fmla="*/ 104 w 176"/>
                  <a:gd name="T77" fmla="*/ 168 h 176"/>
                  <a:gd name="T78" fmla="*/ 144 w 176"/>
                  <a:gd name="T79" fmla="*/ 168 h 176"/>
                  <a:gd name="T80" fmla="*/ 112 w 176"/>
                  <a:gd name="T81" fmla="*/ 168 h 176"/>
                  <a:gd name="T82" fmla="*/ 112 w 176"/>
                  <a:gd name="T83" fmla="*/ 160 h 176"/>
                  <a:gd name="T84" fmla="*/ 144 w 176"/>
                  <a:gd name="T85" fmla="*/ 160 h 176"/>
                  <a:gd name="T86" fmla="*/ 144 w 176"/>
                  <a:gd name="T87" fmla="*/ 168 h 176"/>
                  <a:gd name="T88" fmla="*/ 144 w 176"/>
                  <a:gd name="T89" fmla="*/ 152 h 176"/>
                  <a:gd name="T90" fmla="*/ 112 w 176"/>
                  <a:gd name="T91" fmla="*/ 152 h 176"/>
                  <a:gd name="T92" fmla="*/ 112 w 176"/>
                  <a:gd name="T93" fmla="*/ 100 h 176"/>
                  <a:gd name="T94" fmla="*/ 108 w 176"/>
                  <a:gd name="T95" fmla="*/ 96 h 176"/>
                  <a:gd name="T96" fmla="*/ 68 w 176"/>
                  <a:gd name="T97" fmla="*/ 96 h 176"/>
                  <a:gd name="T98" fmla="*/ 64 w 176"/>
                  <a:gd name="T99" fmla="*/ 100 h 176"/>
                  <a:gd name="T100" fmla="*/ 64 w 176"/>
                  <a:gd name="T101" fmla="*/ 152 h 176"/>
                  <a:gd name="T102" fmla="*/ 32 w 176"/>
                  <a:gd name="T103" fmla="*/ 152 h 176"/>
                  <a:gd name="T104" fmla="*/ 32 w 176"/>
                  <a:gd name="T105" fmla="*/ 66 h 176"/>
                  <a:gd name="T106" fmla="*/ 88 w 176"/>
                  <a:gd name="T107" fmla="*/ 10 h 176"/>
                  <a:gd name="T108" fmla="*/ 144 w 176"/>
                  <a:gd name="T109" fmla="*/ 66 h 176"/>
                  <a:gd name="T110" fmla="*/ 144 w 176"/>
                  <a:gd name="T111" fmla="*/ 152 h 176"/>
                  <a:gd name="T112" fmla="*/ 92 w 176"/>
                  <a:gd name="T113" fmla="*/ 144 h 176"/>
                  <a:gd name="T114" fmla="*/ 96 w 176"/>
                  <a:gd name="T115" fmla="*/ 140 h 176"/>
                  <a:gd name="T116" fmla="*/ 92 w 176"/>
                  <a:gd name="T117" fmla="*/ 136 h 176"/>
                  <a:gd name="T118" fmla="*/ 88 w 176"/>
                  <a:gd name="T119" fmla="*/ 140 h 176"/>
                  <a:gd name="T120" fmla="*/ 92 w 176"/>
                  <a:gd name="T121" fmla="*/ 14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176">
                    <a:moveTo>
                      <a:pt x="175" y="85"/>
                    </a:moveTo>
                    <a:cubicBezTo>
                      <a:pt x="144" y="54"/>
                      <a:pt x="144" y="54"/>
                      <a:pt x="144" y="54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10"/>
                      <a:pt x="142" y="8"/>
                      <a:pt x="140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4" y="8"/>
                      <a:pt x="112" y="10"/>
                      <a:pt x="112" y="12"/>
                    </a:cubicBezTo>
                    <a:cubicBezTo>
                      <a:pt x="112" y="22"/>
                      <a:pt x="112" y="22"/>
                      <a:pt x="112" y="22"/>
                    </a:cubicBezTo>
                    <a:cubicBezTo>
                      <a:pt x="91" y="1"/>
                      <a:pt x="91" y="1"/>
                      <a:pt x="91" y="1"/>
                    </a:cubicBezTo>
                    <a:cubicBezTo>
                      <a:pt x="90" y="0"/>
                      <a:pt x="89" y="0"/>
                      <a:pt x="88" y="0"/>
                    </a:cubicBezTo>
                    <a:cubicBezTo>
                      <a:pt x="87" y="0"/>
                      <a:pt x="86" y="0"/>
                      <a:pt x="85" y="1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0" y="86"/>
                      <a:pt x="0" y="87"/>
                      <a:pt x="0" y="88"/>
                    </a:cubicBezTo>
                    <a:cubicBezTo>
                      <a:pt x="0" y="90"/>
                      <a:pt x="2" y="92"/>
                      <a:pt x="4" y="92"/>
                    </a:cubicBezTo>
                    <a:cubicBezTo>
                      <a:pt x="5" y="92"/>
                      <a:pt x="6" y="92"/>
                      <a:pt x="7" y="91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24" y="174"/>
                      <a:pt x="26" y="176"/>
                      <a:pt x="28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0" y="176"/>
                      <a:pt x="152" y="174"/>
                      <a:pt x="152" y="172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69" y="91"/>
                      <a:pt x="169" y="91"/>
                      <a:pt x="169" y="91"/>
                    </a:cubicBezTo>
                    <a:cubicBezTo>
                      <a:pt x="170" y="92"/>
                      <a:pt x="171" y="92"/>
                      <a:pt x="172" y="92"/>
                    </a:cubicBezTo>
                    <a:cubicBezTo>
                      <a:pt x="174" y="92"/>
                      <a:pt x="176" y="90"/>
                      <a:pt x="176" y="88"/>
                    </a:cubicBezTo>
                    <a:cubicBezTo>
                      <a:pt x="176" y="87"/>
                      <a:pt x="176" y="86"/>
                      <a:pt x="175" y="85"/>
                    </a:cubicBezTo>
                    <a:moveTo>
                      <a:pt x="120" y="16"/>
                    </a:moveTo>
                    <a:cubicBezTo>
                      <a:pt x="136" y="16"/>
                      <a:pt x="136" y="16"/>
                      <a:pt x="136" y="1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20" y="30"/>
                      <a:pt x="120" y="30"/>
                      <a:pt x="120" y="30"/>
                    </a:cubicBezTo>
                    <a:lnTo>
                      <a:pt x="120" y="16"/>
                    </a:lnTo>
                    <a:close/>
                    <a:moveTo>
                      <a:pt x="64" y="168"/>
                    </a:move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64" y="160"/>
                      <a:pt x="64" y="160"/>
                      <a:pt x="64" y="160"/>
                    </a:cubicBezTo>
                    <a:lnTo>
                      <a:pt x="64" y="168"/>
                    </a:lnTo>
                    <a:close/>
                    <a:moveTo>
                      <a:pt x="10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04" y="168"/>
                    </a:lnTo>
                    <a:close/>
                    <a:moveTo>
                      <a:pt x="144" y="168"/>
                    </a:move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44" y="160"/>
                      <a:pt x="144" y="160"/>
                      <a:pt x="144" y="160"/>
                    </a:cubicBezTo>
                    <a:lnTo>
                      <a:pt x="144" y="168"/>
                    </a:lnTo>
                    <a:close/>
                    <a:moveTo>
                      <a:pt x="144" y="152"/>
                    </a:move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2" y="98"/>
                      <a:pt x="110" y="96"/>
                      <a:pt x="108" y="96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66" y="96"/>
                      <a:pt x="64" y="98"/>
                      <a:pt x="64" y="100"/>
                    </a:cubicBezTo>
                    <a:cubicBezTo>
                      <a:pt x="64" y="152"/>
                      <a:pt x="64" y="152"/>
                      <a:pt x="64" y="152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144" y="66"/>
                      <a:pt x="144" y="66"/>
                      <a:pt x="144" y="66"/>
                    </a:cubicBezTo>
                    <a:lnTo>
                      <a:pt x="144" y="152"/>
                    </a:lnTo>
                    <a:close/>
                    <a:moveTo>
                      <a:pt x="92" y="144"/>
                    </a:moveTo>
                    <a:cubicBezTo>
                      <a:pt x="94" y="144"/>
                      <a:pt x="96" y="142"/>
                      <a:pt x="96" y="140"/>
                    </a:cubicBezTo>
                    <a:cubicBezTo>
                      <a:pt x="96" y="138"/>
                      <a:pt x="94" y="136"/>
                      <a:pt x="92" y="136"/>
                    </a:cubicBezTo>
                    <a:cubicBezTo>
                      <a:pt x="90" y="136"/>
                      <a:pt x="88" y="138"/>
                      <a:pt x="88" y="140"/>
                    </a:cubicBezTo>
                    <a:cubicBezTo>
                      <a:pt x="88" y="142"/>
                      <a:pt x="90" y="144"/>
                      <a:pt x="92" y="144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292236" y="3068960"/>
                <a:ext cx="320675" cy="320675"/>
              </a:xfrm>
              <a:custGeom>
                <a:avLst/>
                <a:gdLst>
                  <a:gd name="T0" fmla="*/ 175 w 176"/>
                  <a:gd name="T1" fmla="*/ 85 h 176"/>
                  <a:gd name="T2" fmla="*/ 144 w 176"/>
                  <a:gd name="T3" fmla="*/ 54 h 176"/>
                  <a:gd name="T4" fmla="*/ 144 w 176"/>
                  <a:gd name="T5" fmla="*/ 12 h 176"/>
                  <a:gd name="T6" fmla="*/ 140 w 176"/>
                  <a:gd name="T7" fmla="*/ 8 h 176"/>
                  <a:gd name="T8" fmla="*/ 116 w 176"/>
                  <a:gd name="T9" fmla="*/ 8 h 176"/>
                  <a:gd name="T10" fmla="*/ 112 w 176"/>
                  <a:gd name="T11" fmla="*/ 12 h 176"/>
                  <a:gd name="T12" fmla="*/ 112 w 176"/>
                  <a:gd name="T13" fmla="*/ 22 h 176"/>
                  <a:gd name="T14" fmla="*/ 91 w 176"/>
                  <a:gd name="T15" fmla="*/ 1 h 176"/>
                  <a:gd name="T16" fmla="*/ 88 w 176"/>
                  <a:gd name="T17" fmla="*/ 0 h 176"/>
                  <a:gd name="T18" fmla="*/ 85 w 176"/>
                  <a:gd name="T19" fmla="*/ 1 h 176"/>
                  <a:gd name="T20" fmla="*/ 1 w 176"/>
                  <a:gd name="T21" fmla="*/ 85 h 176"/>
                  <a:gd name="T22" fmla="*/ 0 w 176"/>
                  <a:gd name="T23" fmla="*/ 88 h 176"/>
                  <a:gd name="T24" fmla="*/ 4 w 176"/>
                  <a:gd name="T25" fmla="*/ 92 h 176"/>
                  <a:gd name="T26" fmla="*/ 7 w 176"/>
                  <a:gd name="T27" fmla="*/ 91 h 176"/>
                  <a:gd name="T28" fmla="*/ 24 w 176"/>
                  <a:gd name="T29" fmla="*/ 74 h 176"/>
                  <a:gd name="T30" fmla="*/ 24 w 176"/>
                  <a:gd name="T31" fmla="*/ 172 h 176"/>
                  <a:gd name="T32" fmla="*/ 28 w 176"/>
                  <a:gd name="T33" fmla="*/ 176 h 176"/>
                  <a:gd name="T34" fmla="*/ 148 w 176"/>
                  <a:gd name="T35" fmla="*/ 176 h 176"/>
                  <a:gd name="T36" fmla="*/ 152 w 176"/>
                  <a:gd name="T37" fmla="*/ 172 h 176"/>
                  <a:gd name="T38" fmla="*/ 152 w 176"/>
                  <a:gd name="T39" fmla="*/ 74 h 176"/>
                  <a:gd name="T40" fmla="*/ 169 w 176"/>
                  <a:gd name="T41" fmla="*/ 91 h 176"/>
                  <a:gd name="T42" fmla="*/ 172 w 176"/>
                  <a:gd name="T43" fmla="*/ 92 h 176"/>
                  <a:gd name="T44" fmla="*/ 176 w 176"/>
                  <a:gd name="T45" fmla="*/ 88 h 176"/>
                  <a:gd name="T46" fmla="*/ 175 w 176"/>
                  <a:gd name="T47" fmla="*/ 85 h 176"/>
                  <a:gd name="T48" fmla="*/ 120 w 176"/>
                  <a:gd name="T49" fmla="*/ 16 h 176"/>
                  <a:gd name="T50" fmla="*/ 136 w 176"/>
                  <a:gd name="T51" fmla="*/ 16 h 176"/>
                  <a:gd name="T52" fmla="*/ 136 w 176"/>
                  <a:gd name="T53" fmla="*/ 46 h 176"/>
                  <a:gd name="T54" fmla="*/ 120 w 176"/>
                  <a:gd name="T55" fmla="*/ 30 h 176"/>
                  <a:gd name="T56" fmla="*/ 120 w 176"/>
                  <a:gd name="T57" fmla="*/ 16 h 176"/>
                  <a:gd name="T58" fmla="*/ 64 w 176"/>
                  <a:gd name="T59" fmla="*/ 168 h 176"/>
                  <a:gd name="T60" fmla="*/ 32 w 176"/>
                  <a:gd name="T61" fmla="*/ 168 h 176"/>
                  <a:gd name="T62" fmla="*/ 32 w 176"/>
                  <a:gd name="T63" fmla="*/ 160 h 176"/>
                  <a:gd name="T64" fmla="*/ 64 w 176"/>
                  <a:gd name="T65" fmla="*/ 160 h 176"/>
                  <a:gd name="T66" fmla="*/ 64 w 176"/>
                  <a:gd name="T67" fmla="*/ 168 h 176"/>
                  <a:gd name="T68" fmla="*/ 104 w 176"/>
                  <a:gd name="T69" fmla="*/ 168 h 176"/>
                  <a:gd name="T70" fmla="*/ 72 w 176"/>
                  <a:gd name="T71" fmla="*/ 168 h 176"/>
                  <a:gd name="T72" fmla="*/ 72 w 176"/>
                  <a:gd name="T73" fmla="*/ 104 h 176"/>
                  <a:gd name="T74" fmla="*/ 104 w 176"/>
                  <a:gd name="T75" fmla="*/ 104 h 176"/>
                  <a:gd name="T76" fmla="*/ 104 w 176"/>
                  <a:gd name="T77" fmla="*/ 168 h 176"/>
                  <a:gd name="T78" fmla="*/ 144 w 176"/>
                  <a:gd name="T79" fmla="*/ 168 h 176"/>
                  <a:gd name="T80" fmla="*/ 112 w 176"/>
                  <a:gd name="T81" fmla="*/ 168 h 176"/>
                  <a:gd name="T82" fmla="*/ 112 w 176"/>
                  <a:gd name="T83" fmla="*/ 160 h 176"/>
                  <a:gd name="T84" fmla="*/ 144 w 176"/>
                  <a:gd name="T85" fmla="*/ 160 h 176"/>
                  <a:gd name="T86" fmla="*/ 144 w 176"/>
                  <a:gd name="T87" fmla="*/ 168 h 176"/>
                  <a:gd name="T88" fmla="*/ 144 w 176"/>
                  <a:gd name="T89" fmla="*/ 152 h 176"/>
                  <a:gd name="T90" fmla="*/ 112 w 176"/>
                  <a:gd name="T91" fmla="*/ 152 h 176"/>
                  <a:gd name="T92" fmla="*/ 112 w 176"/>
                  <a:gd name="T93" fmla="*/ 100 h 176"/>
                  <a:gd name="T94" fmla="*/ 108 w 176"/>
                  <a:gd name="T95" fmla="*/ 96 h 176"/>
                  <a:gd name="T96" fmla="*/ 68 w 176"/>
                  <a:gd name="T97" fmla="*/ 96 h 176"/>
                  <a:gd name="T98" fmla="*/ 64 w 176"/>
                  <a:gd name="T99" fmla="*/ 100 h 176"/>
                  <a:gd name="T100" fmla="*/ 64 w 176"/>
                  <a:gd name="T101" fmla="*/ 152 h 176"/>
                  <a:gd name="T102" fmla="*/ 32 w 176"/>
                  <a:gd name="T103" fmla="*/ 152 h 176"/>
                  <a:gd name="T104" fmla="*/ 32 w 176"/>
                  <a:gd name="T105" fmla="*/ 66 h 176"/>
                  <a:gd name="T106" fmla="*/ 88 w 176"/>
                  <a:gd name="T107" fmla="*/ 10 h 176"/>
                  <a:gd name="T108" fmla="*/ 144 w 176"/>
                  <a:gd name="T109" fmla="*/ 66 h 176"/>
                  <a:gd name="T110" fmla="*/ 144 w 176"/>
                  <a:gd name="T111" fmla="*/ 152 h 176"/>
                  <a:gd name="T112" fmla="*/ 92 w 176"/>
                  <a:gd name="T113" fmla="*/ 144 h 176"/>
                  <a:gd name="T114" fmla="*/ 96 w 176"/>
                  <a:gd name="T115" fmla="*/ 140 h 176"/>
                  <a:gd name="T116" fmla="*/ 92 w 176"/>
                  <a:gd name="T117" fmla="*/ 136 h 176"/>
                  <a:gd name="T118" fmla="*/ 88 w 176"/>
                  <a:gd name="T119" fmla="*/ 140 h 176"/>
                  <a:gd name="T120" fmla="*/ 92 w 176"/>
                  <a:gd name="T121" fmla="*/ 14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176">
                    <a:moveTo>
                      <a:pt x="175" y="85"/>
                    </a:moveTo>
                    <a:cubicBezTo>
                      <a:pt x="144" y="54"/>
                      <a:pt x="144" y="54"/>
                      <a:pt x="144" y="54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10"/>
                      <a:pt x="142" y="8"/>
                      <a:pt x="140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4" y="8"/>
                      <a:pt x="112" y="10"/>
                      <a:pt x="112" y="12"/>
                    </a:cubicBezTo>
                    <a:cubicBezTo>
                      <a:pt x="112" y="22"/>
                      <a:pt x="112" y="22"/>
                      <a:pt x="112" y="22"/>
                    </a:cubicBezTo>
                    <a:cubicBezTo>
                      <a:pt x="91" y="1"/>
                      <a:pt x="91" y="1"/>
                      <a:pt x="91" y="1"/>
                    </a:cubicBezTo>
                    <a:cubicBezTo>
                      <a:pt x="90" y="0"/>
                      <a:pt x="89" y="0"/>
                      <a:pt x="88" y="0"/>
                    </a:cubicBezTo>
                    <a:cubicBezTo>
                      <a:pt x="87" y="0"/>
                      <a:pt x="86" y="0"/>
                      <a:pt x="85" y="1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0" y="86"/>
                      <a:pt x="0" y="87"/>
                      <a:pt x="0" y="88"/>
                    </a:cubicBezTo>
                    <a:cubicBezTo>
                      <a:pt x="0" y="90"/>
                      <a:pt x="2" y="92"/>
                      <a:pt x="4" y="92"/>
                    </a:cubicBezTo>
                    <a:cubicBezTo>
                      <a:pt x="5" y="92"/>
                      <a:pt x="6" y="92"/>
                      <a:pt x="7" y="91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24" y="174"/>
                      <a:pt x="26" y="176"/>
                      <a:pt x="28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0" y="176"/>
                      <a:pt x="152" y="174"/>
                      <a:pt x="152" y="172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69" y="91"/>
                      <a:pt x="169" y="91"/>
                      <a:pt x="169" y="91"/>
                    </a:cubicBezTo>
                    <a:cubicBezTo>
                      <a:pt x="170" y="92"/>
                      <a:pt x="171" y="92"/>
                      <a:pt x="172" y="92"/>
                    </a:cubicBezTo>
                    <a:cubicBezTo>
                      <a:pt x="174" y="92"/>
                      <a:pt x="176" y="90"/>
                      <a:pt x="176" y="88"/>
                    </a:cubicBezTo>
                    <a:cubicBezTo>
                      <a:pt x="176" y="87"/>
                      <a:pt x="176" y="86"/>
                      <a:pt x="175" y="85"/>
                    </a:cubicBezTo>
                    <a:moveTo>
                      <a:pt x="120" y="16"/>
                    </a:moveTo>
                    <a:cubicBezTo>
                      <a:pt x="136" y="16"/>
                      <a:pt x="136" y="16"/>
                      <a:pt x="136" y="1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20" y="30"/>
                      <a:pt x="120" y="30"/>
                      <a:pt x="120" y="30"/>
                    </a:cubicBezTo>
                    <a:lnTo>
                      <a:pt x="120" y="16"/>
                    </a:lnTo>
                    <a:close/>
                    <a:moveTo>
                      <a:pt x="64" y="168"/>
                    </a:move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64" y="160"/>
                      <a:pt x="64" y="160"/>
                      <a:pt x="64" y="160"/>
                    </a:cubicBezTo>
                    <a:lnTo>
                      <a:pt x="64" y="168"/>
                    </a:lnTo>
                    <a:close/>
                    <a:moveTo>
                      <a:pt x="10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04" y="168"/>
                    </a:lnTo>
                    <a:close/>
                    <a:moveTo>
                      <a:pt x="144" y="168"/>
                    </a:move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44" y="160"/>
                      <a:pt x="144" y="160"/>
                      <a:pt x="144" y="160"/>
                    </a:cubicBezTo>
                    <a:lnTo>
                      <a:pt x="144" y="168"/>
                    </a:lnTo>
                    <a:close/>
                    <a:moveTo>
                      <a:pt x="144" y="152"/>
                    </a:move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2" y="98"/>
                      <a:pt x="110" y="96"/>
                      <a:pt x="108" y="96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66" y="96"/>
                      <a:pt x="64" y="98"/>
                      <a:pt x="64" y="100"/>
                    </a:cubicBezTo>
                    <a:cubicBezTo>
                      <a:pt x="64" y="152"/>
                      <a:pt x="64" y="152"/>
                      <a:pt x="64" y="152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144" y="66"/>
                      <a:pt x="144" y="66"/>
                      <a:pt x="144" y="66"/>
                    </a:cubicBezTo>
                    <a:lnTo>
                      <a:pt x="144" y="152"/>
                    </a:lnTo>
                    <a:close/>
                    <a:moveTo>
                      <a:pt x="92" y="144"/>
                    </a:moveTo>
                    <a:cubicBezTo>
                      <a:pt x="94" y="144"/>
                      <a:pt x="96" y="142"/>
                      <a:pt x="96" y="140"/>
                    </a:cubicBezTo>
                    <a:cubicBezTo>
                      <a:pt x="96" y="138"/>
                      <a:pt x="94" y="136"/>
                      <a:pt x="92" y="136"/>
                    </a:cubicBezTo>
                    <a:cubicBezTo>
                      <a:pt x="90" y="136"/>
                      <a:pt x="88" y="138"/>
                      <a:pt x="88" y="140"/>
                    </a:cubicBezTo>
                    <a:cubicBezTo>
                      <a:pt x="88" y="142"/>
                      <a:pt x="90" y="144"/>
                      <a:pt x="92" y="144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7" name="Freeform 5"/>
              <p:cNvSpPr>
                <a:spLocks noEditPoints="1"/>
              </p:cNvSpPr>
              <p:nvPr/>
            </p:nvSpPr>
            <p:spPr bwMode="auto">
              <a:xfrm>
                <a:off x="302717" y="3789040"/>
                <a:ext cx="320675" cy="320675"/>
              </a:xfrm>
              <a:custGeom>
                <a:avLst/>
                <a:gdLst>
                  <a:gd name="T0" fmla="*/ 175 w 176"/>
                  <a:gd name="T1" fmla="*/ 85 h 176"/>
                  <a:gd name="T2" fmla="*/ 144 w 176"/>
                  <a:gd name="T3" fmla="*/ 54 h 176"/>
                  <a:gd name="T4" fmla="*/ 144 w 176"/>
                  <a:gd name="T5" fmla="*/ 12 h 176"/>
                  <a:gd name="T6" fmla="*/ 140 w 176"/>
                  <a:gd name="T7" fmla="*/ 8 h 176"/>
                  <a:gd name="T8" fmla="*/ 116 w 176"/>
                  <a:gd name="T9" fmla="*/ 8 h 176"/>
                  <a:gd name="T10" fmla="*/ 112 w 176"/>
                  <a:gd name="T11" fmla="*/ 12 h 176"/>
                  <a:gd name="T12" fmla="*/ 112 w 176"/>
                  <a:gd name="T13" fmla="*/ 22 h 176"/>
                  <a:gd name="T14" fmla="*/ 91 w 176"/>
                  <a:gd name="T15" fmla="*/ 1 h 176"/>
                  <a:gd name="T16" fmla="*/ 88 w 176"/>
                  <a:gd name="T17" fmla="*/ 0 h 176"/>
                  <a:gd name="T18" fmla="*/ 85 w 176"/>
                  <a:gd name="T19" fmla="*/ 1 h 176"/>
                  <a:gd name="T20" fmla="*/ 1 w 176"/>
                  <a:gd name="T21" fmla="*/ 85 h 176"/>
                  <a:gd name="T22" fmla="*/ 0 w 176"/>
                  <a:gd name="T23" fmla="*/ 88 h 176"/>
                  <a:gd name="T24" fmla="*/ 4 w 176"/>
                  <a:gd name="T25" fmla="*/ 92 h 176"/>
                  <a:gd name="T26" fmla="*/ 7 w 176"/>
                  <a:gd name="T27" fmla="*/ 91 h 176"/>
                  <a:gd name="T28" fmla="*/ 24 w 176"/>
                  <a:gd name="T29" fmla="*/ 74 h 176"/>
                  <a:gd name="T30" fmla="*/ 24 w 176"/>
                  <a:gd name="T31" fmla="*/ 172 h 176"/>
                  <a:gd name="T32" fmla="*/ 28 w 176"/>
                  <a:gd name="T33" fmla="*/ 176 h 176"/>
                  <a:gd name="T34" fmla="*/ 148 w 176"/>
                  <a:gd name="T35" fmla="*/ 176 h 176"/>
                  <a:gd name="T36" fmla="*/ 152 w 176"/>
                  <a:gd name="T37" fmla="*/ 172 h 176"/>
                  <a:gd name="T38" fmla="*/ 152 w 176"/>
                  <a:gd name="T39" fmla="*/ 74 h 176"/>
                  <a:gd name="T40" fmla="*/ 169 w 176"/>
                  <a:gd name="T41" fmla="*/ 91 h 176"/>
                  <a:gd name="T42" fmla="*/ 172 w 176"/>
                  <a:gd name="T43" fmla="*/ 92 h 176"/>
                  <a:gd name="T44" fmla="*/ 176 w 176"/>
                  <a:gd name="T45" fmla="*/ 88 h 176"/>
                  <a:gd name="T46" fmla="*/ 175 w 176"/>
                  <a:gd name="T47" fmla="*/ 85 h 176"/>
                  <a:gd name="T48" fmla="*/ 120 w 176"/>
                  <a:gd name="T49" fmla="*/ 16 h 176"/>
                  <a:gd name="T50" fmla="*/ 136 w 176"/>
                  <a:gd name="T51" fmla="*/ 16 h 176"/>
                  <a:gd name="T52" fmla="*/ 136 w 176"/>
                  <a:gd name="T53" fmla="*/ 46 h 176"/>
                  <a:gd name="T54" fmla="*/ 120 w 176"/>
                  <a:gd name="T55" fmla="*/ 30 h 176"/>
                  <a:gd name="T56" fmla="*/ 120 w 176"/>
                  <a:gd name="T57" fmla="*/ 16 h 176"/>
                  <a:gd name="T58" fmla="*/ 64 w 176"/>
                  <a:gd name="T59" fmla="*/ 168 h 176"/>
                  <a:gd name="T60" fmla="*/ 32 w 176"/>
                  <a:gd name="T61" fmla="*/ 168 h 176"/>
                  <a:gd name="T62" fmla="*/ 32 w 176"/>
                  <a:gd name="T63" fmla="*/ 160 h 176"/>
                  <a:gd name="T64" fmla="*/ 64 w 176"/>
                  <a:gd name="T65" fmla="*/ 160 h 176"/>
                  <a:gd name="T66" fmla="*/ 64 w 176"/>
                  <a:gd name="T67" fmla="*/ 168 h 176"/>
                  <a:gd name="T68" fmla="*/ 104 w 176"/>
                  <a:gd name="T69" fmla="*/ 168 h 176"/>
                  <a:gd name="T70" fmla="*/ 72 w 176"/>
                  <a:gd name="T71" fmla="*/ 168 h 176"/>
                  <a:gd name="T72" fmla="*/ 72 w 176"/>
                  <a:gd name="T73" fmla="*/ 104 h 176"/>
                  <a:gd name="T74" fmla="*/ 104 w 176"/>
                  <a:gd name="T75" fmla="*/ 104 h 176"/>
                  <a:gd name="T76" fmla="*/ 104 w 176"/>
                  <a:gd name="T77" fmla="*/ 168 h 176"/>
                  <a:gd name="T78" fmla="*/ 144 w 176"/>
                  <a:gd name="T79" fmla="*/ 168 h 176"/>
                  <a:gd name="T80" fmla="*/ 112 w 176"/>
                  <a:gd name="T81" fmla="*/ 168 h 176"/>
                  <a:gd name="T82" fmla="*/ 112 w 176"/>
                  <a:gd name="T83" fmla="*/ 160 h 176"/>
                  <a:gd name="T84" fmla="*/ 144 w 176"/>
                  <a:gd name="T85" fmla="*/ 160 h 176"/>
                  <a:gd name="T86" fmla="*/ 144 w 176"/>
                  <a:gd name="T87" fmla="*/ 168 h 176"/>
                  <a:gd name="T88" fmla="*/ 144 w 176"/>
                  <a:gd name="T89" fmla="*/ 152 h 176"/>
                  <a:gd name="T90" fmla="*/ 112 w 176"/>
                  <a:gd name="T91" fmla="*/ 152 h 176"/>
                  <a:gd name="T92" fmla="*/ 112 w 176"/>
                  <a:gd name="T93" fmla="*/ 100 h 176"/>
                  <a:gd name="T94" fmla="*/ 108 w 176"/>
                  <a:gd name="T95" fmla="*/ 96 h 176"/>
                  <a:gd name="T96" fmla="*/ 68 w 176"/>
                  <a:gd name="T97" fmla="*/ 96 h 176"/>
                  <a:gd name="T98" fmla="*/ 64 w 176"/>
                  <a:gd name="T99" fmla="*/ 100 h 176"/>
                  <a:gd name="T100" fmla="*/ 64 w 176"/>
                  <a:gd name="T101" fmla="*/ 152 h 176"/>
                  <a:gd name="T102" fmla="*/ 32 w 176"/>
                  <a:gd name="T103" fmla="*/ 152 h 176"/>
                  <a:gd name="T104" fmla="*/ 32 w 176"/>
                  <a:gd name="T105" fmla="*/ 66 h 176"/>
                  <a:gd name="T106" fmla="*/ 88 w 176"/>
                  <a:gd name="T107" fmla="*/ 10 h 176"/>
                  <a:gd name="T108" fmla="*/ 144 w 176"/>
                  <a:gd name="T109" fmla="*/ 66 h 176"/>
                  <a:gd name="T110" fmla="*/ 144 w 176"/>
                  <a:gd name="T111" fmla="*/ 152 h 176"/>
                  <a:gd name="T112" fmla="*/ 92 w 176"/>
                  <a:gd name="T113" fmla="*/ 144 h 176"/>
                  <a:gd name="T114" fmla="*/ 96 w 176"/>
                  <a:gd name="T115" fmla="*/ 140 h 176"/>
                  <a:gd name="T116" fmla="*/ 92 w 176"/>
                  <a:gd name="T117" fmla="*/ 136 h 176"/>
                  <a:gd name="T118" fmla="*/ 88 w 176"/>
                  <a:gd name="T119" fmla="*/ 140 h 176"/>
                  <a:gd name="T120" fmla="*/ 92 w 176"/>
                  <a:gd name="T121" fmla="*/ 14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176">
                    <a:moveTo>
                      <a:pt x="175" y="85"/>
                    </a:moveTo>
                    <a:cubicBezTo>
                      <a:pt x="144" y="54"/>
                      <a:pt x="144" y="54"/>
                      <a:pt x="144" y="54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10"/>
                      <a:pt x="142" y="8"/>
                      <a:pt x="140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4" y="8"/>
                      <a:pt x="112" y="10"/>
                      <a:pt x="112" y="12"/>
                    </a:cubicBezTo>
                    <a:cubicBezTo>
                      <a:pt x="112" y="22"/>
                      <a:pt x="112" y="22"/>
                      <a:pt x="112" y="22"/>
                    </a:cubicBezTo>
                    <a:cubicBezTo>
                      <a:pt x="91" y="1"/>
                      <a:pt x="91" y="1"/>
                      <a:pt x="91" y="1"/>
                    </a:cubicBezTo>
                    <a:cubicBezTo>
                      <a:pt x="90" y="0"/>
                      <a:pt x="89" y="0"/>
                      <a:pt x="88" y="0"/>
                    </a:cubicBezTo>
                    <a:cubicBezTo>
                      <a:pt x="87" y="0"/>
                      <a:pt x="86" y="0"/>
                      <a:pt x="85" y="1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0" y="86"/>
                      <a:pt x="0" y="87"/>
                      <a:pt x="0" y="88"/>
                    </a:cubicBezTo>
                    <a:cubicBezTo>
                      <a:pt x="0" y="90"/>
                      <a:pt x="2" y="92"/>
                      <a:pt x="4" y="92"/>
                    </a:cubicBezTo>
                    <a:cubicBezTo>
                      <a:pt x="5" y="92"/>
                      <a:pt x="6" y="92"/>
                      <a:pt x="7" y="91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24" y="174"/>
                      <a:pt x="26" y="176"/>
                      <a:pt x="28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0" y="176"/>
                      <a:pt x="152" y="174"/>
                      <a:pt x="152" y="172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69" y="91"/>
                      <a:pt x="169" y="91"/>
                      <a:pt x="169" y="91"/>
                    </a:cubicBezTo>
                    <a:cubicBezTo>
                      <a:pt x="170" y="92"/>
                      <a:pt x="171" y="92"/>
                      <a:pt x="172" y="92"/>
                    </a:cubicBezTo>
                    <a:cubicBezTo>
                      <a:pt x="174" y="92"/>
                      <a:pt x="176" y="90"/>
                      <a:pt x="176" y="88"/>
                    </a:cubicBezTo>
                    <a:cubicBezTo>
                      <a:pt x="176" y="87"/>
                      <a:pt x="176" y="86"/>
                      <a:pt x="175" y="85"/>
                    </a:cubicBezTo>
                    <a:moveTo>
                      <a:pt x="120" y="16"/>
                    </a:moveTo>
                    <a:cubicBezTo>
                      <a:pt x="136" y="16"/>
                      <a:pt x="136" y="16"/>
                      <a:pt x="136" y="1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20" y="30"/>
                      <a:pt x="120" y="30"/>
                      <a:pt x="120" y="30"/>
                    </a:cubicBezTo>
                    <a:lnTo>
                      <a:pt x="120" y="16"/>
                    </a:lnTo>
                    <a:close/>
                    <a:moveTo>
                      <a:pt x="64" y="168"/>
                    </a:move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64" y="160"/>
                      <a:pt x="64" y="160"/>
                      <a:pt x="64" y="160"/>
                    </a:cubicBezTo>
                    <a:lnTo>
                      <a:pt x="64" y="168"/>
                    </a:lnTo>
                    <a:close/>
                    <a:moveTo>
                      <a:pt x="10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04" y="168"/>
                    </a:lnTo>
                    <a:close/>
                    <a:moveTo>
                      <a:pt x="144" y="168"/>
                    </a:move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44" y="160"/>
                      <a:pt x="144" y="160"/>
                      <a:pt x="144" y="160"/>
                    </a:cubicBezTo>
                    <a:lnTo>
                      <a:pt x="144" y="168"/>
                    </a:lnTo>
                    <a:close/>
                    <a:moveTo>
                      <a:pt x="144" y="152"/>
                    </a:move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2" y="98"/>
                      <a:pt x="110" y="96"/>
                      <a:pt x="108" y="96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66" y="96"/>
                      <a:pt x="64" y="98"/>
                      <a:pt x="64" y="100"/>
                    </a:cubicBezTo>
                    <a:cubicBezTo>
                      <a:pt x="64" y="152"/>
                      <a:pt x="64" y="152"/>
                      <a:pt x="64" y="152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144" y="66"/>
                      <a:pt x="144" y="66"/>
                      <a:pt x="144" y="66"/>
                    </a:cubicBezTo>
                    <a:lnTo>
                      <a:pt x="144" y="152"/>
                    </a:lnTo>
                    <a:close/>
                    <a:moveTo>
                      <a:pt x="92" y="144"/>
                    </a:moveTo>
                    <a:cubicBezTo>
                      <a:pt x="94" y="144"/>
                      <a:pt x="96" y="142"/>
                      <a:pt x="96" y="140"/>
                    </a:cubicBezTo>
                    <a:cubicBezTo>
                      <a:pt x="96" y="138"/>
                      <a:pt x="94" y="136"/>
                      <a:pt x="92" y="136"/>
                    </a:cubicBezTo>
                    <a:cubicBezTo>
                      <a:pt x="90" y="136"/>
                      <a:pt x="88" y="138"/>
                      <a:pt x="88" y="140"/>
                    </a:cubicBezTo>
                    <a:cubicBezTo>
                      <a:pt x="88" y="142"/>
                      <a:pt x="90" y="144"/>
                      <a:pt x="92" y="144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8" name="Freeform 5"/>
              <p:cNvSpPr>
                <a:spLocks noEditPoints="1"/>
              </p:cNvSpPr>
              <p:nvPr/>
            </p:nvSpPr>
            <p:spPr bwMode="auto">
              <a:xfrm>
                <a:off x="292244" y="4509120"/>
                <a:ext cx="320675" cy="320675"/>
              </a:xfrm>
              <a:custGeom>
                <a:avLst/>
                <a:gdLst>
                  <a:gd name="T0" fmla="*/ 175 w 176"/>
                  <a:gd name="T1" fmla="*/ 85 h 176"/>
                  <a:gd name="T2" fmla="*/ 144 w 176"/>
                  <a:gd name="T3" fmla="*/ 54 h 176"/>
                  <a:gd name="T4" fmla="*/ 144 w 176"/>
                  <a:gd name="T5" fmla="*/ 12 h 176"/>
                  <a:gd name="T6" fmla="*/ 140 w 176"/>
                  <a:gd name="T7" fmla="*/ 8 h 176"/>
                  <a:gd name="T8" fmla="*/ 116 w 176"/>
                  <a:gd name="T9" fmla="*/ 8 h 176"/>
                  <a:gd name="T10" fmla="*/ 112 w 176"/>
                  <a:gd name="T11" fmla="*/ 12 h 176"/>
                  <a:gd name="T12" fmla="*/ 112 w 176"/>
                  <a:gd name="T13" fmla="*/ 22 h 176"/>
                  <a:gd name="T14" fmla="*/ 91 w 176"/>
                  <a:gd name="T15" fmla="*/ 1 h 176"/>
                  <a:gd name="T16" fmla="*/ 88 w 176"/>
                  <a:gd name="T17" fmla="*/ 0 h 176"/>
                  <a:gd name="T18" fmla="*/ 85 w 176"/>
                  <a:gd name="T19" fmla="*/ 1 h 176"/>
                  <a:gd name="T20" fmla="*/ 1 w 176"/>
                  <a:gd name="T21" fmla="*/ 85 h 176"/>
                  <a:gd name="T22" fmla="*/ 0 w 176"/>
                  <a:gd name="T23" fmla="*/ 88 h 176"/>
                  <a:gd name="T24" fmla="*/ 4 w 176"/>
                  <a:gd name="T25" fmla="*/ 92 h 176"/>
                  <a:gd name="T26" fmla="*/ 7 w 176"/>
                  <a:gd name="T27" fmla="*/ 91 h 176"/>
                  <a:gd name="T28" fmla="*/ 24 w 176"/>
                  <a:gd name="T29" fmla="*/ 74 h 176"/>
                  <a:gd name="T30" fmla="*/ 24 w 176"/>
                  <a:gd name="T31" fmla="*/ 172 h 176"/>
                  <a:gd name="T32" fmla="*/ 28 w 176"/>
                  <a:gd name="T33" fmla="*/ 176 h 176"/>
                  <a:gd name="T34" fmla="*/ 148 w 176"/>
                  <a:gd name="T35" fmla="*/ 176 h 176"/>
                  <a:gd name="T36" fmla="*/ 152 w 176"/>
                  <a:gd name="T37" fmla="*/ 172 h 176"/>
                  <a:gd name="T38" fmla="*/ 152 w 176"/>
                  <a:gd name="T39" fmla="*/ 74 h 176"/>
                  <a:gd name="T40" fmla="*/ 169 w 176"/>
                  <a:gd name="T41" fmla="*/ 91 h 176"/>
                  <a:gd name="T42" fmla="*/ 172 w 176"/>
                  <a:gd name="T43" fmla="*/ 92 h 176"/>
                  <a:gd name="T44" fmla="*/ 176 w 176"/>
                  <a:gd name="T45" fmla="*/ 88 h 176"/>
                  <a:gd name="T46" fmla="*/ 175 w 176"/>
                  <a:gd name="T47" fmla="*/ 85 h 176"/>
                  <a:gd name="T48" fmla="*/ 120 w 176"/>
                  <a:gd name="T49" fmla="*/ 16 h 176"/>
                  <a:gd name="T50" fmla="*/ 136 w 176"/>
                  <a:gd name="T51" fmla="*/ 16 h 176"/>
                  <a:gd name="T52" fmla="*/ 136 w 176"/>
                  <a:gd name="T53" fmla="*/ 46 h 176"/>
                  <a:gd name="T54" fmla="*/ 120 w 176"/>
                  <a:gd name="T55" fmla="*/ 30 h 176"/>
                  <a:gd name="T56" fmla="*/ 120 w 176"/>
                  <a:gd name="T57" fmla="*/ 16 h 176"/>
                  <a:gd name="T58" fmla="*/ 64 w 176"/>
                  <a:gd name="T59" fmla="*/ 168 h 176"/>
                  <a:gd name="T60" fmla="*/ 32 w 176"/>
                  <a:gd name="T61" fmla="*/ 168 h 176"/>
                  <a:gd name="T62" fmla="*/ 32 w 176"/>
                  <a:gd name="T63" fmla="*/ 160 h 176"/>
                  <a:gd name="T64" fmla="*/ 64 w 176"/>
                  <a:gd name="T65" fmla="*/ 160 h 176"/>
                  <a:gd name="T66" fmla="*/ 64 w 176"/>
                  <a:gd name="T67" fmla="*/ 168 h 176"/>
                  <a:gd name="T68" fmla="*/ 104 w 176"/>
                  <a:gd name="T69" fmla="*/ 168 h 176"/>
                  <a:gd name="T70" fmla="*/ 72 w 176"/>
                  <a:gd name="T71" fmla="*/ 168 h 176"/>
                  <a:gd name="T72" fmla="*/ 72 w 176"/>
                  <a:gd name="T73" fmla="*/ 104 h 176"/>
                  <a:gd name="T74" fmla="*/ 104 w 176"/>
                  <a:gd name="T75" fmla="*/ 104 h 176"/>
                  <a:gd name="T76" fmla="*/ 104 w 176"/>
                  <a:gd name="T77" fmla="*/ 168 h 176"/>
                  <a:gd name="T78" fmla="*/ 144 w 176"/>
                  <a:gd name="T79" fmla="*/ 168 h 176"/>
                  <a:gd name="T80" fmla="*/ 112 w 176"/>
                  <a:gd name="T81" fmla="*/ 168 h 176"/>
                  <a:gd name="T82" fmla="*/ 112 w 176"/>
                  <a:gd name="T83" fmla="*/ 160 h 176"/>
                  <a:gd name="T84" fmla="*/ 144 w 176"/>
                  <a:gd name="T85" fmla="*/ 160 h 176"/>
                  <a:gd name="T86" fmla="*/ 144 w 176"/>
                  <a:gd name="T87" fmla="*/ 168 h 176"/>
                  <a:gd name="T88" fmla="*/ 144 w 176"/>
                  <a:gd name="T89" fmla="*/ 152 h 176"/>
                  <a:gd name="T90" fmla="*/ 112 w 176"/>
                  <a:gd name="T91" fmla="*/ 152 h 176"/>
                  <a:gd name="T92" fmla="*/ 112 w 176"/>
                  <a:gd name="T93" fmla="*/ 100 h 176"/>
                  <a:gd name="T94" fmla="*/ 108 w 176"/>
                  <a:gd name="T95" fmla="*/ 96 h 176"/>
                  <a:gd name="T96" fmla="*/ 68 w 176"/>
                  <a:gd name="T97" fmla="*/ 96 h 176"/>
                  <a:gd name="T98" fmla="*/ 64 w 176"/>
                  <a:gd name="T99" fmla="*/ 100 h 176"/>
                  <a:gd name="T100" fmla="*/ 64 w 176"/>
                  <a:gd name="T101" fmla="*/ 152 h 176"/>
                  <a:gd name="T102" fmla="*/ 32 w 176"/>
                  <a:gd name="T103" fmla="*/ 152 h 176"/>
                  <a:gd name="T104" fmla="*/ 32 w 176"/>
                  <a:gd name="T105" fmla="*/ 66 h 176"/>
                  <a:gd name="T106" fmla="*/ 88 w 176"/>
                  <a:gd name="T107" fmla="*/ 10 h 176"/>
                  <a:gd name="T108" fmla="*/ 144 w 176"/>
                  <a:gd name="T109" fmla="*/ 66 h 176"/>
                  <a:gd name="T110" fmla="*/ 144 w 176"/>
                  <a:gd name="T111" fmla="*/ 152 h 176"/>
                  <a:gd name="T112" fmla="*/ 92 w 176"/>
                  <a:gd name="T113" fmla="*/ 144 h 176"/>
                  <a:gd name="T114" fmla="*/ 96 w 176"/>
                  <a:gd name="T115" fmla="*/ 140 h 176"/>
                  <a:gd name="T116" fmla="*/ 92 w 176"/>
                  <a:gd name="T117" fmla="*/ 136 h 176"/>
                  <a:gd name="T118" fmla="*/ 88 w 176"/>
                  <a:gd name="T119" fmla="*/ 140 h 176"/>
                  <a:gd name="T120" fmla="*/ 92 w 176"/>
                  <a:gd name="T121" fmla="*/ 14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176">
                    <a:moveTo>
                      <a:pt x="175" y="85"/>
                    </a:moveTo>
                    <a:cubicBezTo>
                      <a:pt x="144" y="54"/>
                      <a:pt x="144" y="54"/>
                      <a:pt x="144" y="54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10"/>
                      <a:pt x="142" y="8"/>
                      <a:pt x="140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4" y="8"/>
                      <a:pt x="112" y="10"/>
                      <a:pt x="112" y="12"/>
                    </a:cubicBezTo>
                    <a:cubicBezTo>
                      <a:pt x="112" y="22"/>
                      <a:pt x="112" y="22"/>
                      <a:pt x="112" y="22"/>
                    </a:cubicBezTo>
                    <a:cubicBezTo>
                      <a:pt x="91" y="1"/>
                      <a:pt x="91" y="1"/>
                      <a:pt x="91" y="1"/>
                    </a:cubicBezTo>
                    <a:cubicBezTo>
                      <a:pt x="90" y="0"/>
                      <a:pt x="89" y="0"/>
                      <a:pt x="88" y="0"/>
                    </a:cubicBezTo>
                    <a:cubicBezTo>
                      <a:pt x="87" y="0"/>
                      <a:pt x="86" y="0"/>
                      <a:pt x="85" y="1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0" y="86"/>
                      <a:pt x="0" y="87"/>
                      <a:pt x="0" y="88"/>
                    </a:cubicBezTo>
                    <a:cubicBezTo>
                      <a:pt x="0" y="90"/>
                      <a:pt x="2" y="92"/>
                      <a:pt x="4" y="92"/>
                    </a:cubicBezTo>
                    <a:cubicBezTo>
                      <a:pt x="5" y="92"/>
                      <a:pt x="6" y="92"/>
                      <a:pt x="7" y="91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24" y="174"/>
                      <a:pt x="26" y="176"/>
                      <a:pt x="28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0" y="176"/>
                      <a:pt x="152" y="174"/>
                      <a:pt x="152" y="172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69" y="91"/>
                      <a:pt x="169" y="91"/>
                      <a:pt x="169" y="91"/>
                    </a:cubicBezTo>
                    <a:cubicBezTo>
                      <a:pt x="170" y="92"/>
                      <a:pt x="171" y="92"/>
                      <a:pt x="172" y="92"/>
                    </a:cubicBezTo>
                    <a:cubicBezTo>
                      <a:pt x="174" y="92"/>
                      <a:pt x="176" y="90"/>
                      <a:pt x="176" y="88"/>
                    </a:cubicBezTo>
                    <a:cubicBezTo>
                      <a:pt x="176" y="87"/>
                      <a:pt x="176" y="86"/>
                      <a:pt x="175" y="85"/>
                    </a:cubicBezTo>
                    <a:moveTo>
                      <a:pt x="120" y="16"/>
                    </a:moveTo>
                    <a:cubicBezTo>
                      <a:pt x="136" y="16"/>
                      <a:pt x="136" y="16"/>
                      <a:pt x="136" y="1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20" y="30"/>
                      <a:pt x="120" y="30"/>
                      <a:pt x="120" y="30"/>
                    </a:cubicBezTo>
                    <a:lnTo>
                      <a:pt x="120" y="16"/>
                    </a:lnTo>
                    <a:close/>
                    <a:moveTo>
                      <a:pt x="64" y="168"/>
                    </a:move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64" y="160"/>
                      <a:pt x="64" y="160"/>
                      <a:pt x="64" y="160"/>
                    </a:cubicBezTo>
                    <a:lnTo>
                      <a:pt x="64" y="168"/>
                    </a:lnTo>
                    <a:close/>
                    <a:moveTo>
                      <a:pt x="10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04" y="168"/>
                    </a:lnTo>
                    <a:close/>
                    <a:moveTo>
                      <a:pt x="144" y="168"/>
                    </a:move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44" y="160"/>
                      <a:pt x="144" y="160"/>
                      <a:pt x="144" y="160"/>
                    </a:cubicBezTo>
                    <a:lnTo>
                      <a:pt x="144" y="168"/>
                    </a:lnTo>
                    <a:close/>
                    <a:moveTo>
                      <a:pt x="144" y="152"/>
                    </a:move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2" y="98"/>
                      <a:pt x="110" y="96"/>
                      <a:pt x="108" y="96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66" y="96"/>
                      <a:pt x="64" y="98"/>
                      <a:pt x="64" y="100"/>
                    </a:cubicBezTo>
                    <a:cubicBezTo>
                      <a:pt x="64" y="152"/>
                      <a:pt x="64" y="152"/>
                      <a:pt x="64" y="152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144" y="66"/>
                      <a:pt x="144" y="66"/>
                      <a:pt x="144" y="66"/>
                    </a:cubicBezTo>
                    <a:lnTo>
                      <a:pt x="144" y="152"/>
                    </a:lnTo>
                    <a:close/>
                    <a:moveTo>
                      <a:pt x="92" y="144"/>
                    </a:moveTo>
                    <a:cubicBezTo>
                      <a:pt x="94" y="144"/>
                      <a:pt x="96" y="142"/>
                      <a:pt x="96" y="140"/>
                    </a:cubicBezTo>
                    <a:cubicBezTo>
                      <a:pt x="96" y="138"/>
                      <a:pt x="94" y="136"/>
                      <a:pt x="92" y="136"/>
                    </a:cubicBezTo>
                    <a:cubicBezTo>
                      <a:pt x="90" y="136"/>
                      <a:pt x="88" y="138"/>
                      <a:pt x="88" y="140"/>
                    </a:cubicBezTo>
                    <a:cubicBezTo>
                      <a:pt x="88" y="142"/>
                      <a:pt x="90" y="144"/>
                      <a:pt x="92" y="144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894350" y="2194530"/>
                <a:ext cx="464037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Покупка квартиры в готовом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доме </a:t>
                </a: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по договору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купли-продажи</a:t>
                </a:r>
                <a:endParaRPr lang="ru-RU" sz="1600" spc="-20" dirty="0">
                  <a:latin typeface="Arial" panose="020B0604020202020204" pitchFamily="34" charset="0"/>
                  <a:ea typeface="Proxima Nova" charset="0"/>
                </a:endParaRPr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894351" y="2916814"/>
                <a:ext cx="419353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Покупка квартиры в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строящемся </a:t>
                </a: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доме по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ДДУ/договору уступки прав по ДДУ</a:t>
                </a:r>
                <a:endParaRPr lang="ru-RU" sz="1600" spc="-20" dirty="0">
                  <a:latin typeface="Arial" panose="020B0604020202020204" pitchFamily="34" charset="0"/>
                  <a:ea typeface="Proxima Nova" charset="0"/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894350" y="3636894"/>
                <a:ext cx="464037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Покупка дома с землей по договору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купли-продажи</a:t>
                </a:r>
                <a:endParaRPr lang="ru-RU" sz="1600" spc="-20" dirty="0">
                  <a:latin typeface="Arial" panose="020B0604020202020204" pitchFamily="34" charset="0"/>
                  <a:ea typeface="Proxima Nova" charset="0"/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879562" y="4365685"/>
                <a:ext cx="464037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Покупка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земельного </a:t>
                </a: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участка и строительство на нем жилого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дома</a:t>
                </a:r>
                <a:endParaRPr lang="ru-RU" sz="1600" spc="-20" dirty="0">
                  <a:latin typeface="Arial" panose="020B0604020202020204" pitchFamily="34" charset="0"/>
                  <a:ea typeface="Proxima Nova" charset="0"/>
                </a:endParaRPr>
              </a:p>
            </p:txBody>
          </p:sp>
          <p:sp>
            <p:nvSpPr>
              <p:cNvPr id="25" name="Freeform 5"/>
              <p:cNvSpPr>
                <a:spLocks noEditPoints="1"/>
              </p:cNvSpPr>
              <p:nvPr/>
            </p:nvSpPr>
            <p:spPr bwMode="auto">
              <a:xfrm>
                <a:off x="292244" y="5306723"/>
                <a:ext cx="320675" cy="320675"/>
              </a:xfrm>
              <a:custGeom>
                <a:avLst/>
                <a:gdLst>
                  <a:gd name="T0" fmla="*/ 175 w 176"/>
                  <a:gd name="T1" fmla="*/ 85 h 176"/>
                  <a:gd name="T2" fmla="*/ 144 w 176"/>
                  <a:gd name="T3" fmla="*/ 54 h 176"/>
                  <a:gd name="T4" fmla="*/ 144 w 176"/>
                  <a:gd name="T5" fmla="*/ 12 h 176"/>
                  <a:gd name="T6" fmla="*/ 140 w 176"/>
                  <a:gd name="T7" fmla="*/ 8 h 176"/>
                  <a:gd name="T8" fmla="*/ 116 w 176"/>
                  <a:gd name="T9" fmla="*/ 8 h 176"/>
                  <a:gd name="T10" fmla="*/ 112 w 176"/>
                  <a:gd name="T11" fmla="*/ 12 h 176"/>
                  <a:gd name="T12" fmla="*/ 112 w 176"/>
                  <a:gd name="T13" fmla="*/ 22 h 176"/>
                  <a:gd name="T14" fmla="*/ 91 w 176"/>
                  <a:gd name="T15" fmla="*/ 1 h 176"/>
                  <a:gd name="T16" fmla="*/ 88 w 176"/>
                  <a:gd name="T17" fmla="*/ 0 h 176"/>
                  <a:gd name="T18" fmla="*/ 85 w 176"/>
                  <a:gd name="T19" fmla="*/ 1 h 176"/>
                  <a:gd name="T20" fmla="*/ 1 w 176"/>
                  <a:gd name="T21" fmla="*/ 85 h 176"/>
                  <a:gd name="T22" fmla="*/ 0 w 176"/>
                  <a:gd name="T23" fmla="*/ 88 h 176"/>
                  <a:gd name="T24" fmla="*/ 4 w 176"/>
                  <a:gd name="T25" fmla="*/ 92 h 176"/>
                  <a:gd name="T26" fmla="*/ 7 w 176"/>
                  <a:gd name="T27" fmla="*/ 91 h 176"/>
                  <a:gd name="T28" fmla="*/ 24 w 176"/>
                  <a:gd name="T29" fmla="*/ 74 h 176"/>
                  <a:gd name="T30" fmla="*/ 24 w 176"/>
                  <a:gd name="T31" fmla="*/ 172 h 176"/>
                  <a:gd name="T32" fmla="*/ 28 w 176"/>
                  <a:gd name="T33" fmla="*/ 176 h 176"/>
                  <a:gd name="T34" fmla="*/ 148 w 176"/>
                  <a:gd name="T35" fmla="*/ 176 h 176"/>
                  <a:gd name="T36" fmla="*/ 152 w 176"/>
                  <a:gd name="T37" fmla="*/ 172 h 176"/>
                  <a:gd name="T38" fmla="*/ 152 w 176"/>
                  <a:gd name="T39" fmla="*/ 74 h 176"/>
                  <a:gd name="T40" fmla="*/ 169 w 176"/>
                  <a:gd name="T41" fmla="*/ 91 h 176"/>
                  <a:gd name="T42" fmla="*/ 172 w 176"/>
                  <a:gd name="T43" fmla="*/ 92 h 176"/>
                  <a:gd name="T44" fmla="*/ 176 w 176"/>
                  <a:gd name="T45" fmla="*/ 88 h 176"/>
                  <a:gd name="T46" fmla="*/ 175 w 176"/>
                  <a:gd name="T47" fmla="*/ 85 h 176"/>
                  <a:gd name="T48" fmla="*/ 120 w 176"/>
                  <a:gd name="T49" fmla="*/ 16 h 176"/>
                  <a:gd name="T50" fmla="*/ 136 w 176"/>
                  <a:gd name="T51" fmla="*/ 16 h 176"/>
                  <a:gd name="T52" fmla="*/ 136 w 176"/>
                  <a:gd name="T53" fmla="*/ 46 h 176"/>
                  <a:gd name="T54" fmla="*/ 120 w 176"/>
                  <a:gd name="T55" fmla="*/ 30 h 176"/>
                  <a:gd name="T56" fmla="*/ 120 w 176"/>
                  <a:gd name="T57" fmla="*/ 16 h 176"/>
                  <a:gd name="T58" fmla="*/ 64 w 176"/>
                  <a:gd name="T59" fmla="*/ 168 h 176"/>
                  <a:gd name="T60" fmla="*/ 32 w 176"/>
                  <a:gd name="T61" fmla="*/ 168 h 176"/>
                  <a:gd name="T62" fmla="*/ 32 w 176"/>
                  <a:gd name="T63" fmla="*/ 160 h 176"/>
                  <a:gd name="T64" fmla="*/ 64 w 176"/>
                  <a:gd name="T65" fmla="*/ 160 h 176"/>
                  <a:gd name="T66" fmla="*/ 64 w 176"/>
                  <a:gd name="T67" fmla="*/ 168 h 176"/>
                  <a:gd name="T68" fmla="*/ 104 w 176"/>
                  <a:gd name="T69" fmla="*/ 168 h 176"/>
                  <a:gd name="T70" fmla="*/ 72 w 176"/>
                  <a:gd name="T71" fmla="*/ 168 h 176"/>
                  <a:gd name="T72" fmla="*/ 72 w 176"/>
                  <a:gd name="T73" fmla="*/ 104 h 176"/>
                  <a:gd name="T74" fmla="*/ 104 w 176"/>
                  <a:gd name="T75" fmla="*/ 104 h 176"/>
                  <a:gd name="T76" fmla="*/ 104 w 176"/>
                  <a:gd name="T77" fmla="*/ 168 h 176"/>
                  <a:gd name="T78" fmla="*/ 144 w 176"/>
                  <a:gd name="T79" fmla="*/ 168 h 176"/>
                  <a:gd name="T80" fmla="*/ 112 w 176"/>
                  <a:gd name="T81" fmla="*/ 168 h 176"/>
                  <a:gd name="T82" fmla="*/ 112 w 176"/>
                  <a:gd name="T83" fmla="*/ 160 h 176"/>
                  <a:gd name="T84" fmla="*/ 144 w 176"/>
                  <a:gd name="T85" fmla="*/ 160 h 176"/>
                  <a:gd name="T86" fmla="*/ 144 w 176"/>
                  <a:gd name="T87" fmla="*/ 168 h 176"/>
                  <a:gd name="T88" fmla="*/ 144 w 176"/>
                  <a:gd name="T89" fmla="*/ 152 h 176"/>
                  <a:gd name="T90" fmla="*/ 112 w 176"/>
                  <a:gd name="T91" fmla="*/ 152 h 176"/>
                  <a:gd name="T92" fmla="*/ 112 w 176"/>
                  <a:gd name="T93" fmla="*/ 100 h 176"/>
                  <a:gd name="T94" fmla="*/ 108 w 176"/>
                  <a:gd name="T95" fmla="*/ 96 h 176"/>
                  <a:gd name="T96" fmla="*/ 68 w 176"/>
                  <a:gd name="T97" fmla="*/ 96 h 176"/>
                  <a:gd name="T98" fmla="*/ 64 w 176"/>
                  <a:gd name="T99" fmla="*/ 100 h 176"/>
                  <a:gd name="T100" fmla="*/ 64 w 176"/>
                  <a:gd name="T101" fmla="*/ 152 h 176"/>
                  <a:gd name="T102" fmla="*/ 32 w 176"/>
                  <a:gd name="T103" fmla="*/ 152 h 176"/>
                  <a:gd name="T104" fmla="*/ 32 w 176"/>
                  <a:gd name="T105" fmla="*/ 66 h 176"/>
                  <a:gd name="T106" fmla="*/ 88 w 176"/>
                  <a:gd name="T107" fmla="*/ 10 h 176"/>
                  <a:gd name="T108" fmla="*/ 144 w 176"/>
                  <a:gd name="T109" fmla="*/ 66 h 176"/>
                  <a:gd name="T110" fmla="*/ 144 w 176"/>
                  <a:gd name="T111" fmla="*/ 152 h 176"/>
                  <a:gd name="T112" fmla="*/ 92 w 176"/>
                  <a:gd name="T113" fmla="*/ 144 h 176"/>
                  <a:gd name="T114" fmla="*/ 96 w 176"/>
                  <a:gd name="T115" fmla="*/ 140 h 176"/>
                  <a:gd name="T116" fmla="*/ 92 w 176"/>
                  <a:gd name="T117" fmla="*/ 136 h 176"/>
                  <a:gd name="T118" fmla="*/ 88 w 176"/>
                  <a:gd name="T119" fmla="*/ 140 h 176"/>
                  <a:gd name="T120" fmla="*/ 92 w 176"/>
                  <a:gd name="T121" fmla="*/ 14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176">
                    <a:moveTo>
                      <a:pt x="175" y="85"/>
                    </a:moveTo>
                    <a:cubicBezTo>
                      <a:pt x="144" y="54"/>
                      <a:pt x="144" y="54"/>
                      <a:pt x="144" y="54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10"/>
                      <a:pt x="142" y="8"/>
                      <a:pt x="140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4" y="8"/>
                      <a:pt x="112" y="10"/>
                      <a:pt x="112" y="12"/>
                    </a:cubicBezTo>
                    <a:cubicBezTo>
                      <a:pt x="112" y="22"/>
                      <a:pt x="112" y="22"/>
                      <a:pt x="112" y="22"/>
                    </a:cubicBezTo>
                    <a:cubicBezTo>
                      <a:pt x="91" y="1"/>
                      <a:pt x="91" y="1"/>
                      <a:pt x="91" y="1"/>
                    </a:cubicBezTo>
                    <a:cubicBezTo>
                      <a:pt x="90" y="0"/>
                      <a:pt x="89" y="0"/>
                      <a:pt x="88" y="0"/>
                    </a:cubicBezTo>
                    <a:cubicBezTo>
                      <a:pt x="87" y="0"/>
                      <a:pt x="86" y="0"/>
                      <a:pt x="85" y="1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0" y="86"/>
                      <a:pt x="0" y="87"/>
                      <a:pt x="0" y="88"/>
                    </a:cubicBezTo>
                    <a:cubicBezTo>
                      <a:pt x="0" y="90"/>
                      <a:pt x="2" y="92"/>
                      <a:pt x="4" y="92"/>
                    </a:cubicBezTo>
                    <a:cubicBezTo>
                      <a:pt x="5" y="92"/>
                      <a:pt x="6" y="92"/>
                      <a:pt x="7" y="91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24" y="174"/>
                      <a:pt x="26" y="176"/>
                      <a:pt x="28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0" y="176"/>
                      <a:pt x="152" y="174"/>
                      <a:pt x="152" y="172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69" y="91"/>
                      <a:pt x="169" y="91"/>
                      <a:pt x="169" y="91"/>
                    </a:cubicBezTo>
                    <a:cubicBezTo>
                      <a:pt x="170" y="92"/>
                      <a:pt x="171" y="92"/>
                      <a:pt x="172" y="92"/>
                    </a:cubicBezTo>
                    <a:cubicBezTo>
                      <a:pt x="174" y="92"/>
                      <a:pt x="176" y="90"/>
                      <a:pt x="176" y="88"/>
                    </a:cubicBezTo>
                    <a:cubicBezTo>
                      <a:pt x="176" y="87"/>
                      <a:pt x="176" y="86"/>
                      <a:pt x="175" y="85"/>
                    </a:cubicBezTo>
                    <a:moveTo>
                      <a:pt x="120" y="16"/>
                    </a:moveTo>
                    <a:cubicBezTo>
                      <a:pt x="136" y="16"/>
                      <a:pt x="136" y="16"/>
                      <a:pt x="136" y="1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20" y="30"/>
                      <a:pt x="120" y="30"/>
                      <a:pt x="120" y="30"/>
                    </a:cubicBezTo>
                    <a:lnTo>
                      <a:pt x="120" y="16"/>
                    </a:lnTo>
                    <a:close/>
                    <a:moveTo>
                      <a:pt x="64" y="168"/>
                    </a:move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64" y="160"/>
                      <a:pt x="64" y="160"/>
                      <a:pt x="64" y="160"/>
                    </a:cubicBezTo>
                    <a:lnTo>
                      <a:pt x="64" y="168"/>
                    </a:lnTo>
                    <a:close/>
                    <a:moveTo>
                      <a:pt x="10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04" y="168"/>
                    </a:lnTo>
                    <a:close/>
                    <a:moveTo>
                      <a:pt x="144" y="168"/>
                    </a:move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44" y="160"/>
                      <a:pt x="144" y="160"/>
                      <a:pt x="144" y="160"/>
                    </a:cubicBezTo>
                    <a:lnTo>
                      <a:pt x="144" y="168"/>
                    </a:lnTo>
                    <a:close/>
                    <a:moveTo>
                      <a:pt x="144" y="152"/>
                    </a:move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2" y="98"/>
                      <a:pt x="110" y="96"/>
                      <a:pt x="108" y="96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66" y="96"/>
                      <a:pt x="64" y="98"/>
                      <a:pt x="64" y="100"/>
                    </a:cubicBezTo>
                    <a:cubicBezTo>
                      <a:pt x="64" y="152"/>
                      <a:pt x="64" y="152"/>
                      <a:pt x="64" y="152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144" y="66"/>
                      <a:pt x="144" y="66"/>
                      <a:pt x="144" y="66"/>
                    </a:cubicBezTo>
                    <a:lnTo>
                      <a:pt x="144" y="152"/>
                    </a:lnTo>
                    <a:close/>
                    <a:moveTo>
                      <a:pt x="92" y="144"/>
                    </a:moveTo>
                    <a:cubicBezTo>
                      <a:pt x="94" y="144"/>
                      <a:pt x="96" y="142"/>
                      <a:pt x="96" y="140"/>
                    </a:cubicBezTo>
                    <a:cubicBezTo>
                      <a:pt x="96" y="138"/>
                      <a:pt x="94" y="136"/>
                      <a:pt x="92" y="136"/>
                    </a:cubicBezTo>
                    <a:cubicBezTo>
                      <a:pt x="90" y="136"/>
                      <a:pt x="88" y="138"/>
                      <a:pt x="88" y="140"/>
                    </a:cubicBezTo>
                    <a:cubicBezTo>
                      <a:pt x="88" y="142"/>
                      <a:pt x="90" y="144"/>
                      <a:pt x="92" y="144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879562" y="5149062"/>
                <a:ext cx="464037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Рефинансирование ипотечного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кредита</a:t>
                </a: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,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 </a:t>
                </a:r>
                <a:r>
                  <a:rPr lang="ru-RU" sz="1600" spc="-20" dirty="0">
                    <a:latin typeface="Arial" panose="020B0604020202020204" pitchFamily="34" charset="0"/>
                    <a:ea typeface="Proxima Nova" charset="0"/>
                  </a:rPr>
                  <a:t>предоставленного </a:t>
                </a:r>
                <a:r>
                  <a:rPr lang="ru-RU" sz="1600" spc="-20" dirty="0" smtClean="0">
                    <a:latin typeface="Arial" panose="020B0604020202020204" pitchFamily="34" charset="0"/>
                    <a:ea typeface="Proxima Nova" charset="0"/>
                  </a:rPr>
                  <a:t>после 01.01.2020</a:t>
                </a:r>
                <a:r>
                  <a:rPr lang="en-US" sz="1600" spc="-20" dirty="0" smtClean="0">
                    <a:latin typeface="Arial" panose="020B0604020202020204" pitchFamily="34" charset="0"/>
                    <a:ea typeface="Proxima Nova" charset="0"/>
                  </a:rPr>
                  <a:t>*</a:t>
                </a:r>
                <a:endParaRPr lang="ru-RU" sz="1600" spc="-20" dirty="0">
                  <a:latin typeface="Arial" panose="020B0604020202020204" pitchFamily="34" charset="0"/>
                  <a:ea typeface="Proxima Nova" charset="0"/>
                </a:endParaRPr>
              </a:p>
            </p:txBody>
          </p:sp>
        </p:grpSp>
        <p:sp>
          <p:nvSpPr>
            <p:cNvPr id="39" name="object 13"/>
            <p:cNvSpPr/>
            <p:nvPr/>
          </p:nvSpPr>
          <p:spPr>
            <a:xfrm>
              <a:off x="316684" y="1902009"/>
              <a:ext cx="3672000" cy="17145"/>
            </a:xfrm>
            <a:custGeom>
              <a:avLst/>
              <a:gdLst/>
              <a:ahLst/>
              <a:cxnLst/>
              <a:rect l="l" t="t" r="r" b="b"/>
              <a:pathLst>
                <a:path w="3461385" h="17145">
                  <a:moveTo>
                    <a:pt x="3460953" y="16683"/>
                  </a:moveTo>
                  <a:lnTo>
                    <a:pt x="3460953" y="0"/>
                  </a:lnTo>
                  <a:lnTo>
                    <a:pt x="0" y="0"/>
                  </a:lnTo>
                  <a:lnTo>
                    <a:pt x="0" y="16683"/>
                  </a:lnTo>
                  <a:lnTo>
                    <a:pt x="3460953" y="16683"/>
                  </a:lnTo>
                  <a:close/>
                </a:path>
              </a:pathLst>
            </a:custGeom>
            <a:solidFill>
              <a:srgbClr val="35663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A6CE39"/>
                </a:solidFill>
              </a:endParaRPr>
            </a:p>
          </p:txBody>
        </p:sp>
      </p:grpSp>
      <p:pic>
        <p:nvPicPr>
          <p:cNvPr id="56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74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191344" y="6323879"/>
            <a:ext cx="8562248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100" baseline="30000" dirty="0" smtClean="0">
                <a:latin typeface="Arial" panose="020B0604020202020204" pitchFamily="34" charset="0"/>
              </a:rPr>
              <a:t>1</a:t>
            </a:r>
            <a:r>
              <a:rPr lang="ru-RU" sz="1100" dirty="0" smtClean="0">
                <a:latin typeface="Arial" panose="020B0604020202020204" pitchFamily="34" charset="0"/>
              </a:rPr>
              <a:t> при </a:t>
            </a:r>
            <a:r>
              <a:rPr lang="ru-RU" sz="1100" dirty="0">
                <a:latin typeface="Arial" panose="020B0604020202020204" pitchFamily="34" charset="0"/>
              </a:rPr>
              <a:t>наличии личного страхования, при отсутствии личного страхования - 3% </a:t>
            </a:r>
            <a:r>
              <a:rPr lang="ru-RU" sz="1100" dirty="0" smtClean="0">
                <a:latin typeface="Arial" panose="020B0604020202020204" pitchFamily="34" charset="0"/>
              </a:rPr>
              <a:t>годовых.</a:t>
            </a:r>
            <a:endParaRPr lang="ru-RU" sz="1100" dirty="0">
              <a:latin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502232" y="5922152"/>
            <a:ext cx="5525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* </a:t>
            </a:r>
            <a:r>
              <a:rPr lang="ru-RU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ипотечный 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кредит должен быть заключен между заемщиком/</a:t>
            </a:r>
            <a:r>
              <a:rPr lang="ru-RU" sz="900" dirty="0" err="1">
                <a:latin typeface="Arial" panose="020B0604020202020204" pitchFamily="34" charset="0"/>
                <a:ea typeface="Segoe UI" panose="020B0502040204020203" pitchFamily="34" charset="0"/>
              </a:rPr>
              <a:t>созаемщиком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 (при наличии) и АО «ДОМ.РФ»/одним из уполномоченных банков – </a:t>
            </a:r>
          </a:p>
          <a:p>
            <a:pPr algn="just"/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АО «</a:t>
            </a:r>
            <a:r>
              <a:rPr lang="ru-RU" sz="900" dirty="0" err="1">
                <a:latin typeface="Arial" panose="020B0604020202020204" pitchFamily="34" charset="0"/>
                <a:ea typeface="Segoe UI" panose="020B0502040204020203" pitchFamily="34" charset="0"/>
              </a:rPr>
              <a:t>Россельхозбанк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», ПАО Сбербанк, АКБ «</a:t>
            </a:r>
            <a:r>
              <a:rPr lang="ru-RU" sz="900" dirty="0" err="1">
                <a:latin typeface="Arial" panose="020B0604020202020204" pitchFamily="34" charset="0"/>
                <a:ea typeface="Segoe UI" panose="020B0502040204020203" pitchFamily="34" charset="0"/>
              </a:rPr>
              <a:t>Энергобанк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», РНКБ (ПАО), АК БАРС Банк, ПАО «Дальневосточный банк», Банк «Левобережный (ПАО), </a:t>
            </a:r>
            <a:r>
              <a:rPr lang="en-US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Банк 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«Центр-Инвест»</a:t>
            </a:r>
          </a:p>
        </p:txBody>
      </p:sp>
    </p:spTree>
    <p:extLst>
      <p:ext uri="{BB962C8B-B14F-4D97-AF65-F5344CB8AC3E}">
        <p14:creationId xmlns:p14="http://schemas.microsoft.com/office/powerpoint/2010/main" val="28975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1"/>
    </mc:Choice>
    <mc:Fallback xmlns="">
      <p:transition spd="slow" advTm="2246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74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1424" y="908720"/>
            <a:ext cx="6842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35663B"/>
                </a:solidFill>
              </a:rPr>
              <a:t>Почему не стоит откладывать покупку</a:t>
            </a:r>
          </a:p>
        </p:txBody>
      </p:sp>
      <p:sp>
        <p:nvSpPr>
          <p:cNvPr id="32" name="Round Same Side Corner Rectangle 11">
            <a:extLst>
              <a:ext uri="{FF2B5EF4-FFF2-40B4-BE49-F238E27FC236}">
                <a16:creationId xmlns:a16="http://schemas.microsoft.com/office/drawing/2014/main" id="{5961A24A-3604-4B55-85F7-3800632104F4}"/>
              </a:ext>
            </a:extLst>
          </p:cNvPr>
          <p:cNvSpPr/>
          <p:nvPr/>
        </p:nvSpPr>
        <p:spPr>
          <a:xfrm rot="9900000">
            <a:off x="492870" y="1896418"/>
            <a:ext cx="448874" cy="381232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Прямоугольник 7"/>
          <p:cNvSpPr/>
          <p:nvPr/>
        </p:nvSpPr>
        <p:spPr>
          <a:xfrm>
            <a:off x="1127447" y="1826459"/>
            <a:ext cx="9445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spc="-20" dirty="0">
                <a:latin typeface="Arial" panose="020B0604020202020204" pitchFamily="34" charset="0"/>
                <a:ea typeface="Proxima Nova" charset="0"/>
              </a:rPr>
              <a:t>С 1 </a:t>
            </a:r>
            <a:r>
              <a:rPr lang="ru-RU" sz="2000" spc="-20" dirty="0" smtClean="0">
                <a:latin typeface="Arial" panose="020B0604020202020204" pitchFamily="34" charset="0"/>
                <a:ea typeface="Proxima Nova" charset="0"/>
              </a:rPr>
              <a:t>января 2021 года в </a:t>
            </a:r>
            <a:r>
              <a:rPr lang="ru-RU" sz="2000" spc="-20" dirty="0">
                <a:latin typeface="Arial" panose="020B0604020202020204" pitchFamily="34" charset="0"/>
                <a:ea typeface="Proxima Nova" charset="0"/>
              </a:rPr>
              <a:t>программу Сельская ипотека </a:t>
            </a:r>
            <a:r>
              <a:rPr lang="ru-RU" sz="2000" spc="-20" dirty="0" smtClean="0">
                <a:latin typeface="Arial" panose="020B0604020202020204" pitchFamily="34" charset="0"/>
                <a:ea typeface="Proxima Nova" charset="0"/>
              </a:rPr>
              <a:t>вступят в силу существенные </a:t>
            </a:r>
            <a:r>
              <a:rPr lang="ru-RU" sz="2000" spc="-20" dirty="0">
                <a:latin typeface="Arial" panose="020B0604020202020204" pitchFamily="34" charset="0"/>
                <a:ea typeface="Proxima Nova" charset="0"/>
              </a:rPr>
              <a:t>ограничения: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spc="-20" dirty="0">
                <a:latin typeface="Arial" panose="020B0604020202020204" pitchFamily="34" charset="0"/>
                <a:ea typeface="Proxima Nova" charset="0"/>
              </a:rPr>
              <a:t>Необходимо будет регистрироваться в объекте покупки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spc="-20" dirty="0">
                <a:latin typeface="Arial" panose="020B0604020202020204" pitchFamily="34" charset="0"/>
                <a:ea typeface="Proxima Nova" charset="0"/>
              </a:rPr>
              <a:t>Невозможно будет купить квартиру в доме этажностью более 5 этажей</a:t>
            </a:r>
          </a:p>
        </p:txBody>
      </p:sp>
      <p:sp>
        <p:nvSpPr>
          <p:cNvPr id="43" name="object 13"/>
          <p:cNvSpPr/>
          <p:nvPr/>
        </p:nvSpPr>
        <p:spPr>
          <a:xfrm>
            <a:off x="1005136" y="1467639"/>
            <a:ext cx="6552000" cy="17145"/>
          </a:xfrm>
          <a:custGeom>
            <a:avLst/>
            <a:gdLst/>
            <a:ahLst/>
            <a:cxnLst/>
            <a:rect l="l" t="t" r="r" b="b"/>
            <a:pathLst>
              <a:path w="3461385" h="17145">
                <a:moveTo>
                  <a:pt x="3460953" y="16683"/>
                </a:moveTo>
                <a:lnTo>
                  <a:pt x="3460953" y="0"/>
                </a:lnTo>
                <a:lnTo>
                  <a:pt x="0" y="0"/>
                </a:lnTo>
                <a:lnTo>
                  <a:pt x="0" y="16683"/>
                </a:lnTo>
                <a:lnTo>
                  <a:pt x="3460953" y="16683"/>
                </a:lnTo>
                <a:close/>
              </a:path>
            </a:pathLst>
          </a:custGeom>
          <a:solidFill>
            <a:srgbClr val="35663B"/>
          </a:solidFill>
        </p:spPr>
        <p:txBody>
          <a:bodyPr wrap="square" lIns="0" tIns="0" rIns="0" bIns="0" rtlCol="0"/>
          <a:lstStyle/>
          <a:p>
            <a:endParaRPr>
              <a:solidFill>
                <a:srgbClr val="A6C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1"/>
    </mc:Choice>
    <mc:Fallback xmlns="">
      <p:transition spd="slow" advTm="2246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74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87488" y="2420888"/>
            <a:ext cx="8521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35663B"/>
                </a:solidFill>
              </a:rPr>
              <a:t>Предложения застройщиков по покупке квартир в новостройках </a:t>
            </a:r>
          </a:p>
          <a:p>
            <a:pPr algn="ctr"/>
            <a:r>
              <a:rPr lang="ru-RU" sz="3200" dirty="0" smtClean="0">
                <a:solidFill>
                  <a:srgbClr val="35663B"/>
                </a:solidFill>
              </a:rPr>
              <a:t>в Ленинградской области</a:t>
            </a:r>
            <a:endParaRPr lang="ru-RU" sz="3200" dirty="0">
              <a:solidFill>
                <a:srgbClr val="3566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5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1"/>
    </mc:Choice>
    <mc:Fallback xmlns="">
      <p:transition spd="slow" advTm="2246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Янино-2 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 км от КАД) </a:t>
            </a:r>
            <a:endParaRPr lang="en-US" sz="28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001218" y="29941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032104" y="250723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Группа </a:t>
            </a:r>
            <a:r>
              <a:rPr lang="ru-RU" sz="2000" spc="10" dirty="0">
                <a:solidFill>
                  <a:srgbClr val="35663B"/>
                </a:solidFill>
                <a:latin typeface="Arial" panose="020B0604020202020204" pitchFamily="34" charset="0"/>
              </a:rPr>
              <a:t>компаний 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КВС,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www.kvsspb.ru</a:t>
            </a:r>
            <a:r>
              <a:rPr lang="ru-RU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Рисунок 19" descr="ЖК «ЯСНО.ЯНИНО»Панорам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59" y="1469693"/>
            <a:ext cx="3461842" cy="235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zhudin-pi\Downloads\Yanino_3KKV_detskaya_01_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74" y="4044073"/>
            <a:ext cx="3461842" cy="200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zhudin-pi\Downloads\Yanino_3KKV_plan_01_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85" y="3732547"/>
            <a:ext cx="4052426" cy="262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kvsspb.ru/upload/iblock/55b/img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10" y="1485170"/>
            <a:ext cx="3289872" cy="22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4232" y="635783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Цена за 1 м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от 85 000 руб. 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35663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Янино-2 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( 7 км от КАД) </a:t>
            </a:r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endParaRPr lang="en-US" sz="30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ООО Форвард </a:t>
            </a:r>
            <a:r>
              <a:rPr lang="ru-RU" sz="2000" spc="10" dirty="0" err="1" smtClean="0">
                <a:solidFill>
                  <a:srgbClr val="35663B"/>
                </a:solidFill>
                <a:latin typeface="Arial" panose="020B0604020202020204" pitchFamily="34" charset="0"/>
              </a:rPr>
              <a:t>девелопмент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www.forward-development.vip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:\Users\Kostina-YuA\Desktop\%D0%BA%D0%B0%D1%80%D1%82%D0%B8%D0%BD%D0%BA%D0%B8 %D0%BF%D0%BE %D1%81%D0%B5%D0%BB%D1%83\%D0%B4%D1%83%D0%B1%D1%80%D0%BE%D0%B2%D0%BA%D0%B0 %D0%BD%D0%B0 %D0%BD%D0%B5%D0%B2%D0%B5\1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2" descr="data:image/png;base64,iVBORw0KGgoAAAANSUhEUgAABBUAAACWCAYAAACB6rBiAAAME0lEQVR4Xu3YoREAAAgDMbr/0uzwOviaHOp3jgABAgQIECBAgAABAgQIECAQBBY2JgQIECBAgAABAgQIECBAgACBExU8AQ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EQFP0CAAAECBAgQIECAAAECBAgkAVEhsRkRIECAAAECBAgQIECAAAECooIfIECAAAECBAgQIECAAAECBJKAqJDYjAgQIECAAAECBAgQIECAAAFRwQ8QIECAAAECBAgQIECAAAECSUBUSGxGBAgQIECAAAECBAgQIECAgKjgBwgQIECAAAECBAgQIECAAIEkICokNiMCBAgQIECAAAECBAgQIEBAVPADBAgQIECAAAECBAgQIECAQBIQFRKbEQECBAgQIECAAAECBAgQICAq+AECBAgQIECAAAECBAgQIEAgCYgKic2IAAECBAgQIECAAAECBAgQEBX8AAECBAgQIECAAAECBAgQIJAERIXEZkSAAAECBAgQIECAAAECBAiICn6AAAECBAgQIECAAAECBAgQSAKiQmIzIkCAAAECBAgQIECAAAECBB488wCX0tB1W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Схема дом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445805"/>
            <a:ext cx="5477428" cy="27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forward-development.vip/files/images/02_Yanino_new/Rooms/02_Type_Floor/01_Section_1/S1_T35_2-2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48" y="1934992"/>
            <a:ext cx="4501353" cy="42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tatic.tildacdn.com/tild3139-6136-4566-b263-626561323132/BRAVO_LOGO_PNG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973768"/>
            <a:ext cx="3744416" cy="9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6241" y="6321801"/>
            <a:ext cx="320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Цена за 1 м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2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от 80 000 руб. </a:t>
            </a:r>
            <a:endParaRPr lang="ru-RU" dirty="0">
              <a:solidFill>
                <a:srgbClr val="35663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err="1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Агалатово</a:t>
            </a:r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( 20 км от КАД) </a:t>
            </a:r>
            <a:endParaRPr lang="en-US" sz="28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001218" y="29941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032104" y="250723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Группа </a:t>
            </a:r>
            <a:r>
              <a:rPr lang="ru-RU" sz="2000" spc="10" dirty="0">
                <a:solidFill>
                  <a:srgbClr val="35663B"/>
                </a:solidFill>
                <a:latin typeface="Arial" panose="020B0604020202020204" pitchFamily="34" charset="0"/>
              </a:rPr>
              <a:t>компаний 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Таймс,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www.agalatovo.ru</a:t>
            </a:r>
            <a:r>
              <a:rPr lang="ru-RU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611" y="4044923"/>
            <a:ext cx="4661963" cy="2192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047" y="4051660"/>
            <a:ext cx="4032447" cy="21856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396" y="1501601"/>
            <a:ext cx="4095750" cy="2299334"/>
          </a:xfrm>
          <a:prstGeom prst="rect">
            <a:avLst/>
          </a:prstGeom>
        </p:spPr>
      </p:pic>
      <p:pic>
        <p:nvPicPr>
          <p:cNvPr id="2050" name="Picture 2" descr="https://static.tildacdn.com/tild3965-3530-4231-a139-353132633565/3451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6" y="2073945"/>
            <a:ext cx="4693325" cy="13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53714" y="6295734"/>
            <a:ext cx="329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Цена за 1 м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от  78 000 руб</a:t>
            </a:r>
            <a:r>
              <a:rPr lang="ru-RU" dirty="0" smtClean="0"/>
              <a:t>.</a:t>
            </a:r>
            <a:r>
              <a:rPr lang="ru-RU" baseline="30000" dirty="0" smtClean="0"/>
              <a:t>  </a:t>
            </a:r>
          </a:p>
          <a:p>
            <a:r>
              <a:rPr lang="ru-RU" baseline="30000" dirty="0" smtClean="0"/>
              <a:t>        	 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82" y="185142"/>
            <a:ext cx="2712174" cy="4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07185" y="274777"/>
            <a:ext cx="8309095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000" b="0" spc="10" dirty="0" err="1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Агалатово</a:t>
            </a:r>
            <a:r>
              <a:rPr lang="ru-RU" sz="30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800" b="0" spc="10" dirty="0" smtClean="0">
                <a:solidFill>
                  <a:srgbClr val="3566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( 19 км от КАД) </a:t>
            </a:r>
            <a:endParaRPr lang="en-US" sz="2800" b="0" spc="10" dirty="0">
              <a:solidFill>
                <a:srgbClr val="3566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001218" y="29941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001218" y="351909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994844" y="2478630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032104" y="250723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764252" y="404492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757878" y="4579913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60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988370" y="5989421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26846" y="5991564"/>
            <a:ext cx="277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046543" y="6034922"/>
            <a:ext cx="9942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968" y="1052736"/>
            <a:ext cx="1171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ЭКОНОМ-КЛАСС.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 Группа </a:t>
            </a:r>
            <a:r>
              <a:rPr lang="ru-RU" sz="2000" spc="10" dirty="0">
                <a:solidFill>
                  <a:srgbClr val="35663B"/>
                </a:solidFill>
                <a:latin typeface="Arial" panose="020B0604020202020204" pitchFamily="34" charset="0"/>
              </a:rPr>
              <a:t>компаний </a:t>
            </a:r>
            <a:r>
              <a:rPr lang="ru-RU" sz="2000" spc="10" dirty="0" smtClean="0">
                <a:solidFill>
                  <a:srgbClr val="35663B"/>
                </a:solidFill>
                <a:latin typeface="Arial" panose="020B0604020202020204" pitchFamily="34" charset="0"/>
              </a:rPr>
              <a:t>84 Высота, сайт: </a:t>
            </a:r>
            <a:r>
              <a:rPr lang="en-US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www.84visota.ru</a:t>
            </a:r>
            <a:r>
              <a:rPr lang="ru-RU" sz="2000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2000" spc="1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s://84visota.ru/wp-content/themes/84visota/images/chist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80" y="3835163"/>
            <a:ext cx="3659995" cy="234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38" y="3861048"/>
            <a:ext cx="4234032" cy="234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81" y="1544673"/>
            <a:ext cx="3659994" cy="21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424" y="1502433"/>
            <a:ext cx="2309860" cy="2009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8010" y="6394742"/>
            <a:ext cx="348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5663B"/>
                </a:solidFill>
              </a:rPr>
              <a:t>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Цена за 1 м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2 </a:t>
            </a:r>
            <a:r>
              <a:rPr lang="ru-RU" dirty="0" smtClean="0">
                <a:solidFill>
                  <a:srgbClr val="35663B"/>
                </a:solidFill>
                <a:latin typeface="Arial" panose="020B0604020202020204" pitchFamily="34" charset="0"/>
              </a:rPr>
              <a:t> от 65 000 руб.</a:t>
            </a:r>
            <a:r>
              <a:rPr lang="ru-RU" baseline="30000" dirty="0" smtClean="0">
                <a:solidFill>
                  <a:srgbClr val="35663B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35663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6"/>
    </mc:Choice>
    <mc:Fallback xmlns=""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7492</TotalTime>
  <Words>608</Words>
  <Application>Microsoft Office PowerPoint</Application>
  <PresentationFormat>Широкоэкранный</PresentationFormat>
  <Paragraphs>99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맑은 고딕</vt:lpstr>
      <vt:lpstr>Arial</vt:lpstr>
      <vt:lpstr>Calibri</vt:lpstr>
      <vt:lpstr>Proxima Nova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Россельхозбанк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Бадаев Д.С.</dc:creator>
  <cp:lastModifiedBy>Жудин Павел Иванович</cp:lastModifiedBy>
  <cp:revision>401</cp:revision>
  <cp:lastPrinted>2020-09-08T13:39:11Z</cp:lastPrinted>
  <dcterms:created xsi:type="dcterms:W3CDTF">2019-11-26T12:29:04Z</dcterms:created>
  <dcterms:modified xsi:type="dcterms:W3CDTF">2020-11-27T08:17:21Z</dcterms:modified>
</cp:coreProperties>
</file>